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63" r:id="rId2"/>
    <p:sldId id="268" r:id="rId3"/>
    <p:sldId id="267" r:id="rId4"/>
    <p:sldId id="270" r:id="rId5"/>
    <p:sldId id="271" r:id="rId6"/>
    <p:sldId id="274" r:id="rId7"/>
    <p:sldId id="273" r:id="rId8"/>
    <p:sldId id="272" r:id="rId9"/>
    <p:sldId id="276" r:id="rId10"/>
    <p:sldId id="277" r:id="rId11"/>
    <p:sldId id="278" r:id="rId12"/>
    <p:sldId id="259" r:id="rId13"/>
    <p:sldId id="260" r:id="rId14"/>
    <p:sldId id="279" r:id="rId15"/>
    <p:sldId id="281" r:id="rId16"/>
    <p:sldId id="282" r:id="rId17"/>
    <p:sldId id="280"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5386" autoAdjust="0"/>
  </p:normalViewPr>
  <p:slideViewPr>
    <p:cSldViewPr snapToGrid="0">
      <p:cViewPr varScale="1">
        <p:scale>
          <a:sx n="99" d="100"/>
          <a:sy n="99" d="100"/>
        </p:scale>
        <p:origin x="19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89DECE-902A-41F3-8479-8B88570D9AC2}"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US"/>
        </a:p>
      </dgm:t>
    </dgm:pt>
    <dgm:pt modelId="{84924680-0BD9-43B5-AAB9-2CB81999C79D}">
      <dgm:prSet custT="1"/>
      <dgm:spPr>
        <a:ln w="12700">
          <a:solidFill>
            <a:schemeClr val="accent1">
              <a:lumMod val="75000"/>
            </a:schemeClr>
          </a:solidFill>
        </a:ln>
      </dgm:spPr>
      <dgm:t>
        <a:bodyPr/>
        <a:lstStyle/>
        <a:p>
          <a:r>
            <a:rPr lang="en-US" sz="1400" dirty="0" smtClean="0">
              <a:solidFill>
                <a:schemeClr val="bg1"/>
              </a:solidFill>
            </a:rPr>
            <a:t>Architectural choices, RTL compilation and simulation</a:t>
          </a:r>
          <a:br>
            <a:rPr lang="en-US" sz="1400" dirty="0" smtClean="0">
              <a:solidFill>
                <a:schemeClr val="bg1"/>
              </a:solidFill>
            </a:rPr>
          </a:br>
          <a:r>
            <a:rPr lang="en-US" sz="1400" dirty="0" smtClean="0">
              <a:solidFill>
                <a:schemeClr val="bg1"/>
              </a:solidFill>
            </a:rPr>
            <a:t>(VCS)</a:t>
          </a:r>
          <a:endParaRPr lang="en-US" sz="1400" dirty="0">
            <a:solidFill>
              <a:schemeClr val="bg1"/>
            </a:solidFill>
          </a:endParaRPr>
        </a:p>
      </dgm:t>
    </dgm:pt>
    <dgm:pt modelId="{95DDB7DB-FED4-43E5-83A2-BC725B10C006}" type="parTrans" cxnId="{71DAA7F6-9D06-432E-BAC1-93DE3559A9D7}">
      <dgm:prSet/>
      <dgm:spPr/>
      <dgm:t>
        <a:bodyPr/>
        <a:lstStyle/>
        <a:p>
          <a:endParaRPr lang="en-US" sz="1400">
            <a:solidFill>
              <a:schemeClr val="bg1"/>
            </a:solidFill>
          </a:endParaRPr>
        </a:p>
      </dgm:t>
    </dgm:pt>
    <dgm:pt modelId="{2280455C-AF2B-4D10-80AD-2BF3CE2CF93F}" type="sibTrans" cxnId="{71DAA7F6-9D06-432E-BAC1-93DE3559A9D7}">
      <dgm:prSet custT="1"/>
      <dgm:spPr/>
      <dgm:t>
        <a:bodyPr/>
        <a:lstStyle/>
        <a:p>
          <a:endParaRPr lang="en-US" sz="1400">
            <a:solidFill>
              <a:schemeClr val="bg1"/>
            </a:solidFill>
          </a:endParaRPr>
        </a:p>
      </dgm:t>
    </dgm:pt>
    <dgm:pt modelId="{EB46772C-78E4-4DFD-B75A-FAB6B2748B0F}">
      <dgm:prSet custT="1"/>
      <dgm:spPr>
        <a:ln w="12700">
          <a:solidFill>
            <a:schemeClr val="accent1">
              <a:lumMod val="75000"/>
            </a:schemeClr>
          </a:solidFill>
        </a:ln>
      </dgm:spPr>
      <dgm:t>
        <a:bodyPr/>
        <a:lstStyle/>
        <a:p>
          <a:r>
            <a:rPr lang="en-US" sz="1400" dirty="0" smtClean="0">
              <a:solidFill>
                <a:schemeClr val="bg1"/>
              </a:solidFill>
            </a:rPr>
            <a:t>Logic synthesis (Design Compiler)</a:t>
          </a:r>
          <a:endParaRPr lang="en-US" sz="1400" dirty="0">
            <a:solidFill>
              <a:schemeClr val="bg1"/>
            </a:solidFill>
          </a:endParaRPr>
        </a:p>
      </dgm:t>
    </dgm:pt>
    <dgm:pt modelId="{A65D2A8F-10F3-4FAD-BCEE-86F324A1A04B}" type="parTrans" cxnId="{5A57D803-F44F-4D19-94CD-B160C3003000}">
      <dgm:prSet/>
      <dgm:spPr/>
      <dgm:t>
        <a:bodyPr/>
        <a:lstStyle/>
        <a:p>
          <a:endParaRPr lang="en-US" sz="1400">
            <a:solidFill>
              <a:schemeClr val="bg1"/>
            </a:solidFill>
          </a:endParaRPr>
        </a:p>
      </dgm:t>
    </dgm:pt>
    <dgm:pt modelId="{E8AF77E9-A8C9-4890-8996-22C031567F3C}" type="sibTrans" cxnId="{5A57D803-F44F-4D19-94CD-B160C3003000}">
      <dgm:prSet custT="1"/>
      <dgm:spPr/>
      <dgm:t>
        <a:bodyPr/>
        <a:lstStyle/>
        <a:p>
          <a:endParaRPr lang="en-US" sz="1400">
            <a:solidFill>
              <a:schemeClr val="bg1"/>
            </a:solidFill>
          </a:endParaRPr>
        </a:p>
      </dgm:t>
    </dgm:pt>
    <dgm:pt modelId="{98276E8D-0054-4293-B0B2-53AA9CD43025}">
      <dgm:prSet custT="1"/>
      <dgm:spPr>
        <a:ln w="12700">
          <a:solidFill>
            <a:schemeClr val="accent1">
              <a:lumMod val="75000"/>
            </a:schemeClr>
          </a:solidFill>
        </a:ln>
      </dgm:spPr>
      <dgm:t>
        <a:bodyPr/>
        <a:lstStyle/>
        <a:p>
          <a:r>
            <a:rPr lang="en-US" sz="1400" dirty="0" smtClean="0">
              <a:solidFill>
                <a:schemeClr val="bg1"/>
              </a:solidFill>
            </a:rPr>
            <a:t>Formal verification (Formality)</a:t>
          </a:r>
          <a:endParaRPr lang="en-US" sz="1400" dirty="0">
            <a:solidFill>
              <a:schemeClr val="bg1"/>
            </a:solidFill>
          </a:endParaRPr>
        </a:p>
      </dgm:t>
    </dgm:pt>
    <dgm:pt modelId="{4618ACBB-76C5-41E4-8AD5-48D9A561C47E}" type="parTrans" cxnId="{6431E222-768A-4D96-817F-5CDAA6AA23D6}">
      <dgm:prSet/>
      <dgm:spPr/>
      <dgm:t>
        <a:bodyPr/>
        <a:lstStyle/>
        <a:p>
          <a:endParaRPr lang="en-US" sz="1400">
            <a:solidFill>
              <a:schemeClr val="bg1"/>
            </a:solidFill>
          </a:endParaRPr>
        </a:p>
      </dgm:t>
    </dgm:pt>
    <dgm:pt modelId="{3A3D8876-BC2F-4C84-98BD-6746C6A6A6E8}" type="sibTrans" cxnId="{6431E222-768A-4D96-817F-5CDAA6AA23D6}">
      <dgm:prSet custT="1"/>
      <dgm:spPr/>
      <dgm:t>
        <a:bodyPr/>
        <a:lstStyle/>
        <a:p>
          <a:endParaRPr lang="en-US" sz="1400">
            <a:solidFill>
              <a:schemeClr val="bg1"/>
            </a:solidFill>
          </a:endParaRPr>
        </a:p>
      </dgm:t>
    </dgm:pt>
    <dgm:pt modelId="{7DEAEEBA-5243-4F89-9061-58066F3F3CE1}">
      <dgm:prSet custT="1"/>
      <dgm:spPr>
        <a:ln w="12700">
          <a:solidFill>
            <a:schemeClr val="accent1">
              <a:lumMod val="75000"/>
            </a:schemeClr>
          </a:solidFill>
        </a:ln>
      </dgm:spPr>
      <dgm:t>
        <a:bodyPr/>
        <a:lstStyle/>
        <a:p>
          <a:r>
            <a:rPr lang="en-US" sz="1400" dirty="0" smtClean="0">
              <a:solidFill>
                <a:schemeClr val="bg1"/>
              </a:solidFill>
            </a:rPr>
            <a:t>Generation of test patterns (</a:t>
          </a:r>
          <a:r>
            <a:rPr lang="en-US" sz="1400" dirty="0" err="1" smtClean="0">
              <a:solidFill>
                <a:schemeClr val="bg1"/>
              </a:solidFill>
            </a:rPr>
            <a:t>TetraMAX</a:t>
          </a:r>
          <a:r>
            <a:rPr lang="en-US" sz="1400" dirty="0" smtClean="0">
              <a:solidFill>
                <a:schemeClr val="bg1"/>
              </a:solidFill>
            </a:rPr>
            <a:t>)</a:t>
          </a:r>
          <a:endParaRPr lang="en-US" sz="1400" dirty="0">
            <a:solidFill>
              <a:schemeClr val="bg1"/>
            </a:solidFill>
          </a:endParaRPr>
        </a:p>
      </dgm:t>
    </dgm:pt>
    <dgm:pt modelId="{6FE4694B-817F-4532-A6EE-5E05A29E9548}" type="parTrans" cxnId="{8F6FA19D-DEB5-4814-B05D-20C1DFBC5B62}">
      <dgm:prSet/>
      <dgm:spPr/>
      <dgm:t>
        <a:bodyPr/>
        <a:lstStyle/>
        <a:p>
          <a:endParaRPr lang="en-US" sz="1400">
            <a:solidFill>
              <a:schemeClr val="bg1"/>
            </a:solidFill>
          </a:endParaRPr>
        </a:p>
      </dgm:t>
    </dgm:pt>
    <dgm:pt modelId="{D9F97B0B-89D2-4102-A1E9-B32FBEF35413}" type="sibTrans" cxnId="{8F6FA19D-DEB5-4814-B05D-20C1DFBC5B62}">
      <dgm:prSet custT="1"/>
      <dgm:spPr/>
      <dgm:t>
        <a:bodyPr/>
        <a:lstStyle/>
        <a:p>
          <a:endParaRPr lang="en-US" sz="1400">
            <a:solidFill>
              <a:schemeClr val="bg1"/>
            </a:solidFill>
          </a:endParaRPr>
        </a:p>
      </dgm:t>
    </dgm:pt>
    <dgm:pt modelId="{7D4300F8-5C66-484E-960C-96EB8276978B}">
      <dgm:prSet custT="1"/>
      <dgm:spPr>
        <a:ln w="12700">
          <a:solidFill>
            <a:schemeClr val="accent1">
              <a:lumMod val="75000"/>
            </a:schemeClr>
          </a:solidFill>
        </a:ln>
      </dgm:spPr>
      <dgm:t>
        <a:bodyPr/>
        <a:lstStyle/>
        <a:p>
          <a:r>
            <a:rPr lang="en-US" sz="1400" dirty="0" smtClean="0">
              <a:solidFill>
                <a:schemeClr val="bg1"/>
              </a:solidFill>
            </a:rPr>
            <a:t>Physical design (IC Compiler)</a:t>
          </a:r>
          <a:endParaRPr lang="en-US" sz="1400" dirty="0">
            <a:solidFill>
              <a:schemeClr val="bg1"/>
            </a:solidFill>
          </a:endParaRPr>
        </a:p>
      </dgm:t>
    </dgm:pt>
    <dgm:pt modelId="{26093077-24C8-471B-A4E9-9CA6509FE8DD}" type="parTrans" cxnId="{ABAF566A-BD45-4F14-A7A3-A0909CBE334C}">
      <dgm:prSet/>
      <dgm:spPr/>
      <dgm:t>
        <a:bodyPr/>
        <a:lstStyle/>
        <a:p>
          <a:endParaRPr lang="en-US" sz="1400">
            <a:solidFill>
              <a:schemeClr val="bg1"/>
            </a:solidFill>
          </a:endParaRPr>
        </a:p>
      </dgm:t>
    </dgm:pt>
    <dgm:pt modelId="{DA42FC09-1ABA-4BA5-9E52-005CFC274C87}" type="sibTrans" cxnId="{ABAF566A-BD45-4F14-A7A3-A0909CBE334C}">
      <dgm:prSet custT="1"/>
      <dgm:spPr/>
      <dgm:t>
        <a:bodyPr/>
        <a:lstStyle/>
        <a:p>
          <a:endParaRPr lang="en-US" sz="1400">
            <a:solidFill>
              <a:schemeClr val="bg1"/>
            </a:solidFill>
          </a:endParaRPr>
        </a:p>
      </dgm:t>
    </dgm:pt>
    <dgm:pt modelId="{B3F0B438-5030-43E1-A1E5-3EFC81EE4D54}">
      <dgm:prSet custT="1"/>
      <dgm:spPr>
        <a:ln w="12700">
          <a:solidFill>
            <a:schemeClr val="accent1">
              <a:lumMod val="75000"/>
            </a:schemeClr>
          </a:solidFill>
        </a:ln>
      </dgm:spPr>
      <dgm:t>
        <a:bodyPr/>
        <a:lstStyle/>
        <a:p>
          <a:r>
            <a:rPr lang="en-US" sz="1400" dirty="0" smtClean="0">
              <a:solidFill>
                <a:schemeClr val="bg1"/>
              </a:solidFill>
            </a:rPr>
            <a:t>Physical Verification (Hercules)</a:t>
          </a:r>
          <a:endParaRPr lang="en-US" sz="1400" dirty="0">
            <a:solidFill>
              <a:schemeClr val="bg1"/>
            </a:solidFill>
          </a:endParaRPr>
        </a:p>
      </dgm:t>
    </dgm:pt>
    <dgm:pt modelId="{525B91B1-9994-463F-A03E-93CB4D4D2361}" type="parTrans" cxnId="{36125596-F40D-4906-B3AB-C598849203AE}">
      <dgm:prSet/>
      <dgm:spPr/>
      <dgm:t>
        <a:bodyPr/>
        <a:lstStyle/>
        <a:p>
          <a:endParaRPr lang="en-US" sz="1400">
            <a:solidFill>
              <a:schemeClr val="bg1"/>
            </a:solidFill>
          </a:endParaRPr>
        </a:p>
      </dgm:t>
    </dgm:pt>
    <dgm:pt modelId="{0229912C-C549-41AA-95EE-5C60F8C6F6DB}" type="sibTrans" cxnId="{36125596-F40D-4906-B3AB-C598849203AE}">
      <dgm:prSet custT="1"/>
      <dgm:spPr/>
      <dgm:t>
        <a:bodyPr/>
        <a:lstStyle/>
        <a:p>
          <a:endParaRPr lang="en-US" sz="1400">
            <a:solidFill>
              <a:schemeClr val="bg1"/>
            </a:solidFill>
          </a:endParaRPr>
        </a:p>
      </dgm:t>
    </dgm:pt>
    <dgm:pt modelId="{FC6E7933-F4DA-49A9-8D52-E00D9FD46E8F}">
      <dgm:prSet custT="1"/>
      <dgm:spPr>
        <a:ln w="12700">
          <a:solidFill>
            <a:schemeClr val="accent1">
              <a:lumMod val="75000"/>
            </a:schemeClr>
          </a:solidFill>
        </a:ln>
      </dgm:spPr>
      <dgm:t>
        <a:bodyPr/>
        <a:lstStyle/>
        <a:p>
          <a:r>
            <a:rPr lang="en-US" sz="1400" dirty="0" smtClean="0">
              <a:solidFill>
                <a:schemeClr val="bg1"/>
              </a:solidFill>
            </a:rPr>
            <a:t>Layout </a:t>
          </a:r>
          <a:r>
            <a:rPr lang="en-US" sz="1400" dirty="0" err="1" smtClean="0">
              <a:solidFill>
                <a:schemeClr val="bg1"/>
              </a:solidFill>
            </a:rPr>
            <a:t>Parasitics</a:t>
          </a:r>
          <a:r>
            <a:rPr lang="en-US" sz="1400" dirty="0" smtClean="0">
              <a:solidFill>
                <a:schemeClr val="bg1"/>
              </a:solidFill>
            </a:rPr>
            <a:t> Extraction (StarRC)</a:t>
          </a:r>
          <a:endParaRPr lang="en-US" sz="1400" dirty="0">
            <a:solidFill>
              <a:schemeClr val="bg1"/>
            </a:solidFill>
          </a:endParaRPr>
        </a:p>
      </dgm:t>
    </dgm:pt>
    <dgm:pt modelId="{1809451C-C0F8-4E73-8778-0B9E95FA46F5}" type="parTrans" cxnId="{31669C77-B80F-4514-AED0-0FFE18652208}">
      <dgm:prSet/>
      <dgm:spPr/>
      <dgm:t>
        <a:bodyPr/>
        <a:lstStyle/>
        <a:p>
          <a:endParaRPr lang="en-US" sz="1400">
            <a:solidFill>
              <a:schemeClr val="bg1"/>
            </a:solidFill>
          </a:endParaRPr>
        </a:p>
      </dgm:t>
    </dgm:pt>
    <dgm:pt modelId="{B5F25DAD-23D0-4DC7-AE1C-E3273AB9BEDF}" type="sibTrans" cxnId="{31669C77-B80F-4514-AED0-0FFE18652208}">
      <dgm:prSet custT="1"/>
      <dgm:spPr/>
      <dgm:t>
        <a:bodyPr/>
        <a:lstStyle/>
        <a:p>
          <a:endParaRPr lang="en-US" sz="1400">
            <a:solidFill>
              <a:schemeClr val="bg1"/>
            </a:solidFill>
          </a:endParaRPr>
        </a:p>
      </dgm:t>
    </dgm:pt>
    <dgm:pt modelId="{EAE5C0CC-78AB-44FA-83B8-D157EFBB5174}">
      <dgm:prSet custT="1"/>
      <dgm:spPr>
        <a:ln w="12700">
          <a:solidFill>
            <a:schemeClr val="accent1">
              <a:lumMod val="75000"/>
            </a:schemeClr>
          </a:solidFill>
        </a:ln>
      </dgm:spPr>
      <dgm:t>
        <a:bodyPr/>
        <a:lstStyle/>
        <a:p>
          <a:r>
            <a:rPr lang="en-US" sz="1400" dirty="0" smtClean="0">
              <a:solidFill>
                <a:schemeClr val="bg1"/>
              </a:solidFill>
            </a:rPr>
            <a:t>SPICE-level simulation of completed design (HSPICE)</a:t>
          </a:r>
          <a:endParaRPr lang="en-US" sz="1400" dirty="0">
            <a:solidFill>
              <a:schemeClr val="bg1"/>
            </a:solidFill>
          </a:endParaRPr>
        </a:p>
      </dgm:t>
    </dgm:pt>
    <dgm:pt modelId="{2101D931-C1EB-40C7-94EB-4CC8DDF5B7F6}" type="parTrans" cxnId="{F267925D-E044-4C5B-B159-517F77EACE05}">
      <dgm:prSet/>
      <dgm:spPr/>
      <dgm:t>
        <a:bodyPr/>
        <a:lstStyle/>
        <a:p>
          <a:endParaRPr lang="en-US" sz="1400">
            <a:solidFill>
              <a:schemeClr val="bg1"/>
            </a:solidFill>
          </a:endParaRPr>
        </a:p>
      </dgm:t>
    </dgm:pt>
    <dgm:pt modelId="{F55EE23E-89DC-4F26-8F62-0145F5B83CCA}" type="sibTrans" cxnId="{F267925D-E044-4C5B-B159-517F77EACE05}">
      <dgm:prSet/>
      <dgm:spPr/>
      <dgm:t>
        <a:bodyPr/>
        <a:lstStyle/>
        <a:p>
          <a:endParaRPr lang="en-US" sz="1400">
            <a:solidFill>
              <a:schemeClr val="bg1"/>
            </a:solidFill>
          </a:endParaRPr>
        </a:p>
      </dgm:t>
    </dgm:pt>
    <dgm:pt modelId="{400D0D7C-F31B-4427-9B8A-99933B9C01D0}" type="pres">
      <dgm:prSet presAssocID="{8689DECE-902A-41F3-8479-8B88570D9AC2}" presName="linearFlow" presStyleCnt="0">
        <dgm:presLayoutVars>
          <dgm:resizeHandles val="exact"/>
        </dgm:presLayoutVars>
      </dgm:prSet>
      <dgm:spPr/>
      <dgm:t>
        <a:bodyPr/>
        <a:lstStyle/>
        <a:p>
          <a:endParaRPr lang="en-US"/>
        </a:p>
      </dgm:t>
    </dgm:pt>
    <dgm:pt modelId="{34AE930D-32D2-4B22-88EA-0809595DCFBC}" type="pres">
      <dgm:prSet presAssocID="{84924680-0BD9-43B5-AAB9-2CB81999C79D}" presName="node" presStyleLbl="node1" presStyleIdx="0" presStyleCnt="8" custScaleX="273357">
        <dgm:presLayoutVars>
          <dgm:bulletEnabled val="1"/>
        </dgm:presLayoutVars>
      </dgm:prSet>
      <dgm:spPr/>
      <dgm:t>
        <a:bodyPr/>
        <a:lstStyle/>
        <a:p>
          <a:endParaRPr lang="en-US"/>
        </a:p>
      </dgm:t>
    </dgm:pt>
    <dgm:pt modelId="{CEDC52BC-8077-478D-B06B-4244A846065D}" type="pres">
      <dgm:prSet presAssocID="{2280455C-AF2B-4D10-80AD-2BF3CE2CF93F}" presName="sibTrans" presStyleLbl="sibTrans2D1" presStyleIdx="0" presStyleCnt="7"/>
      <dgm:spPr/>
      <dgm:t>
        <a:bodyPr/>
        <a:lstStyle/>
        <a:p>
          <a:endParaRPr lang="en-US"/>
        </a:p>
      </dgm:t>
    </dgm:pt>
    <dgm:pt modelId="{4ECBBC33-1345-4F7B-A83B-DAD22DF3CF76}" type="pres">
      <dgm:prSet presAssocID="{2280455C-AF2B-4D10-80AD-2BF3CE2CF93F}" presName="connectorText" presStyleLbl="sibTrans2D1" presStyleIdx="0" presStyleCnt="7"/>
      <dgm:spPr/>
      <dgm:t>
        <a:bodyPr/>
        <a:lstStyle/>
        <a:p>
          <a:endParaRPr lang="en-US"/>
        </a:p>
      </dgm:t>
    </dgm:pt>
    <dgm:pt modelId="{C4585BAF-464E-43EC-B0CB-C790AE1A44C4}" type="pres">
      <dgm:prSet presAssocID="{EB46772C-78E4-4DFD-B75A-FAB6B2748B0F}" presName="node" presStyleLbl="node1" presStyleIdx="1" presStyleCnt="8" custScaleX="273357">
        <dgm:presLayoutVars>
          <dgm:bulletEnabled val="1"/>
        </dgm:presLayoutVars>
      </dgm:prSet>
      <dgm:spPr/>
      <dgm:t>
        <a:bodyPr/>
        <a:lstStyle/>
        <a:p>
          <a:endParaRPr lang="en-US"/>
        </a:p>
      </dgm:t>
    </dgm:pt>
    <dgm:pt modelId="{7A13DDE7-3A7B-4F4E-A6DB-B7BABC26A524}" type="pres">
      <dgm:prSet presAssocID="{E8AF77E9-A8C9-4890-8996-22C031567F3C}" presName="sibTrans" presStyleLbl="sibTrans2D1" presStyleIdx="1" presStyleCnt="7"/>
      <dgm:spPr/>
      <dgm:t>
        <a:bodyPr/>
        <a:lstStyle/>
        <a:p>
          <a:endParaRPr lang="en-US"/>
        </a:p>
      </dgm:t>
    </dgm:pt>
    <dgm:pt modelId="{44C9CE74-2EEA-44FB-AC35-2C32ACB703E4}" type="pres">
      <dgm:prSet presAssocID="{E8AF77E9-A8C9-4890-8996-22C031567F3C}" presName="connectorText" presStyleLbl="sibTrans2D1" presStyleIdx="1" presStyleCnt="7"/>
      <dgm:spPr/>
      <dgm:t>
        <a:bodyPr/>
        <a:lstStyle/>
        <a:p>
          <a:endParaRPr lang="en-US"/>
        </a:p>
      </dgm:t>
    </dgm:pt>
    <dgm:pt modelId="{823EBDBB-812A-468C-BBF5-49A6513F0C7E}" type="pres">
      <dgm:prSet presAssocID="{98276E8D-0054-4293-B0B2-53AA9CD43025}" presName="node" presStyleLbl="node1" presStyleIdx="2" presStyleCnt="8" custScaleX="273357" custLinFactNeighborY="-11670">
        <dgm:presLayoutVars>
          <dgm:bulletEnabled val="1"/>
        </dgm:presLayoutVars>
      </dgm:prSet>
      <dgm:spPr/>
      <dgm:t>
        <a:bodyPr/>
        <a:lstStyle/>
        <a:p>
          <a:endParaRPr lang="en-US"/>
        </a:p>
      </dgm:t>
    </dgm:pt>
    <dgm:pt modelId="{1D7352A2-E1FF-4899-B54D-A54E912E7D48}" type="pres">
      <dgm:prSet presAssocID="{3A3D8876-BC2F-4C84-98BD-6746C6A6A6E8}" presName="sibTrans" presStyleLbl="sibTrans2D1" presStyleIdx="2" presStyleCnt="7"/>
      <dgm:spPr/>
      <dgm:t>
        <a:bodyPr/>
        <a:lstStyle/>
        <a:p>
          <a:endParaRPr lang="en-US"/>
        </a:p>
      </dgm:t>
    </dgm:pt>
    <dgm:pt modelId="{15A052EE-817D-4297-BD57-23DA45E4DA97}" type="pres">
      <dgm:prSet presAssocID="{3A3D8876-BC2F-4C84-98BD-6746C6A6A6E8}" presName="connectorText" presStyleLbl="sibTrans2D1" presStyleIdx="2" presStyleCnt="7"/>
      <dgm:spPr/>
      <dgm:t>
        <a:bodyPr/>
        <a:lstStyle/>
        <a:p>
          <a:endParaRPr lang="en-US"/>
        </a:p>
      </dgm:t>
    </dgm:pt>
    <dgm:pt modelId="{FEB4BB6B-B6A1-4D99-9DF5-000A47A6221F}" type="pres">
      <dgm:prSet presAssocID="{7DEAEEBA-5243-4F89-9061-58066F3F3CE1}" presName="node" presStyleLbl="node1" presStyleIdx="3" presStyleCnt="8" custScaleX="273357" custLinFactNeighborY="-11670">
        <dgm:presLayoutVars>
          <dgm:bulletEnabled val="1"/>
        </dgm:presLayoutVars>
      </dgm:prSet>
      <dgm:spPr/>
      <dgm:t>
        <a:bodyPr/>
        <a:lstStyle/>
        <a:p>
          <a:endParaRPr lang="en-US"/>
        </a:p>
      </dgm:t>
    </dgm:pt>
    <dgm:pt modelId="{7B0ED9F8-0807-4EE9-A3A2-34DB98B940B0}" type="pres">
      <dgm:prSet presAssocID="{D9F97B0B-89D2-4102-A1E9-B32FBEF35413}" presName="sibTrans" presStyleLbl="sibTrans2D1" presStyleIdx="3" presStyleCnt="7"/>
      <dgm:spPr/>
      <dgm:t>
        <a:bodyPr/>
        <a:lstStyle/>
        <a:p>
          <a:endParaRPr lang="en-US"/>
        </a:p>
      </dgm:t>
    </dgm:pt>
    <dgm:pt modelId="{7D8296D3-4946-4E8B-A701-D497E6BBA422}" type="pres">
      <dgm:prSet presAssocID="{D9F97B0B-89D2-4102-A1E9-B32FBEF35413}" presName="connectorText" presStyleLbl="sibTrans2D1" presStyleIdx="3" presStyleCnt="7"/>
      <dgm:spPr/>
      <dgm:t>
        <a:bodyPr/>
        <a:lstStyle/>
        <a:p>
          <a:endParaRPr lang="en-US"/>
        </a:p>
      </dgm:t>
    </dgm:pt>
    <dgm:pt modelId="{86C18917-666E-4AA0-B6AC-F5E3869C795B}" type="pres">
      <dgm:prSet presAssocID="{7D4300F8-5C66-484E-960C-96EB8276978B}" presName="node" presStyleLbl="node1" presStyleIdx="4" presStyleCnt="8" custScaleX="273357" custLinFactNeighborY="-11670">
        <dgm:presLayoutVars>
          <dgm:bulletEnabled val="1"/>
        </dgm:presLayoutVars>
      </dgm:prSet>
      <dgm:spPr/>
      <dgm:t>
        <a:bodyPr/>
        <a:lstStyle/>
        <a:p>
          <a:endParaRPr lang="en-US"/>
        </a:p>
      </dgm:t>
    </dgm:pt>
    <dgm:pt modelId="{13F83D73-4CB4-4DC9-AF0C-71B5F366FDF3}" type="pres">
      <dgm:prSet presAssocID="{DA42FC09-1ABA-4BA5-9E52-005CFC274C87}" presName="sibTrans" presStyleLbl="sibTrans2D1" presStyleIdx="4" presStyleCnt="7"/>
      <dgm:spPr/>
      <dgm:t>
        <a:bodyPr/>
        <a:lstStyle/>
        <a:p>
          <a:endParaRPr lang="en-US"/>
        </a:p>
      </dgm:t>
    </dgm:pt>
    <dgm:pt modelId="{5FE7F57B-1E45-4B88-A947-92F7A23ED5E3}" type="pres">
      <dgm:prSet presAssocID="{DA42FC09-1ABA-4BA5-9E52-005CFC274C87}" presName="connectorText" presStyleLbl="sibTrans2D1" presStyleIdx="4" presStyleCnt="7"/>
      <dgm:spPr/>
      <dgm:t>
        <a:bodyPr/>
        <a:lstStyle/>
        <a:p>
          <a:endParaRPr lang="en-US"/>
        </a:p>
      </dgm:t>
    </dgm:pt>
    <dgm:pt modelId="{4F81D70A-0DE7-4494-B3C6-417E85CE6F9F}" type="pres">
      <dgm:prSet presAssocID="{B3F0B438-5030-43E1-A1E5-3EFC81EE4D54}" presName="node" presStyleLbl="node1" presStyleIdx="5" presStyleCnt="8" custScaleX="273357" custLinFactNeighborY="-11670">
        <dgm:presLayoutVars>
          <dgm:bulletEnabled val="1"/>
        </dgm:presLayoutVars>
      </dgm:prSet>
      <dgm:spPr/>
      <dgm:t>
        <a:bodyPr/>
        <a:lstStyle/>
        <a:p>
          <a:endParaRPr lang="en-US"/>
        </a:p>
      </dgm:t>
    </dgm:pt>
    <dgm:pt modelId="{7A879C8B-D115-46D3-970C-885ED43C441F}" type="pres">
      <dgm:prSet presAssocID="{0229912C-C549-41AA-95EE-5C60F8C6F6DB}" presName="sibTrans" presStyleLbl="sibTrans2D1" presStyleIdx="5" presStyleCnt="7"/>
      <dgm:spPr/>
      <dgm:t>
        <a:bodyPr/>
        <a:lstStyle/>
        <a:p>
          <a:endParaRPr lang="en-US"/>
        </a:p>
      </dgm:t>
    </dgm:pt>
    <dgm:pt modelId="{982F5DB1-2C1E-41AF-B485-738973854105}" type="pres">
      <dgm:prSet presAssocID="{0229912C-C549-41AA-95EE-5C60F8C6F6DB}" presName="connectorText" presStyleLbl="sibTrans2D1" presStyleIdx="5" presStyleCnt="7"/>
      <dgm:spPr/>
      <dgm:t>
        <a:bodyPr/>
        <a:lstStyle/>
        <a:p>
          <a:endParaRPr lang="en-US"/>
        </a:p>
      </dgm:t>
    </dgm:pt>
    <dgm:pt modelId="{A19C0E94-3F75-490E-9BDC-96F47D3EEBFE}" type="pres">
      <dgm:prSet presAssocID="{FC6E7933-F4DA-49A9-8D52-E00D9FD46E8F}" presName="node" presStyleLbl="node1" presStyleIdx="6" presStyleCnt="8" custScaleX="273357" custLinFactNeighborY="-11670">
        <dgm:presLayoutVars>
          <dgm:bulletEnabled val="1"/>
        </dgm:presLayoutVars>
      </dgm:prSet>
      <dgm:spPr/>
      <dgm:t>
        <a:bodyPr/>
        <a:lstStyle/>
        <a:p>
          <a:endParaRPr lang="en-US"/>
        </a:p>
      </dgm:t>
    </dgm:pt>
    <dgm:pt modelId="{D5CF3DA7-2089-478F-AEE9-018886FD68F1}" type="pres">
      <dgm:prSet presAssocID="{B5F25DAD-23D0-4DC7-AE1C-E3273AB9BEDF}" presName="sibTrans" presStyleLbl="sibTrans2D1" presStyleIdx="6" presStyleCnt="7"/>
      <dgm:spPr/>
      <dgm:t>
        <a:bodyPr/>
        <a:lstStyle/>
        <a:p>
          <a:endParaRPr lang="en-US"/>
        </a:p>
      </dgm:t>
    </dgm:pt>
    <dgm:pt modelId="{843EA8A2-936F-44FC-A74C-33BEF31F3B88}" type="pres">
      <dgm:prSet presAssocID="{B5F25DAD-23D0-4DC7-AE1C-E3273AB9BEDF}" presName="connectorText" presStyleLbl="sibTrans2D1" presStyleIdx="6" presStyleCnt="7"/>
      <dgm:spPr/>
      <dgm:t>
        <a:bodyPr/>
        <a:lstStyle/>
        <a:p>
          <a:endParaRPr lang="en-US"/>
        </a:p>
      </dgm:t>
    </dgm:pt>
    <dgm:pt modelId="{E372CF11-DA30-4DA8-ABA7-E1A589B03B71}" type="pres">
      <dgm:prSet presAssocID="{EAE5C0CC-78AB-44FA-83B8-D157EFBB5174}" presName="node" presStyleLbl="node1" presStyleIdx="7" presStyleCnt="8" custScaleX="273357" custLinFactNeighborY="-11670">
        <dgm:presLayoutVars>
          <dgm:bulletEnabled val="1"/>
        </dgm:presLayoutVars>
      </dgm:prSet>
      <dgm:spPr/>
      <dgm:t>
        <a:bodyPr/>
        <a:lstStyle/>
        <a:p>
          <a:endParaRPr lang="en-US"/>
        </a:p>
      </dgm:t>
    </dgm:pt>
  </dgm:ptLst>
  <dgm:cxnLst>
    <dgm:cxn modelId="{317F547C-5559-48FA-89F2-97ADB12824D1}" type="presOf" srcId="{D9F97B0B-89D2-4102-A1E9-B32FBEF35413}" destId="{7D8296D3-4946-4E8B-A701-D497E6BBA422}" srcOrd="1" destOrd="0" presId="urn:microsoft.com/office/officeart/2005/8/layout/process2"/>
    <dgm:cxn modelId="{D21A487E-DC97-499F-A3B6-48B2E16D607F}" type="presOf" srcId="{B3F0B438-5030-43E1-A1E5-3EFC81EE4D54}" destId="{4F81D70A-0DE7-4494-B3C6-417E85CE6F9F}" srcOrd="0" destOrd="0" presId="urn:microsoft.com/office/officeart/2005/8/layout/process2"/>
    <dgm:cxn modelId="{5A57D803-F44F-4D19-94CD-B160C3003000}" srcId="{8689DECE-902A-41F3-8479-8B88570D9AC2}" destId="{EB46772C-78E4-4DFD-B75A-FAB6B2748B0F}" srcOrd="1" destOrd="0" parTransId="{A65D2A8F-10F3-4FAD-BCEE-86F324A1A04B}" sibTransId="{E8AF77E9-A8C9-4890-8996-22C031567F3C}"/>
    <dgm:cxn modelId="{B3CD79D1-67E5-49AE-AA7E-22D81C1A85AA}" type="presOf" srcId="{EAE5C0CC-78AB-44FA-83B8-D157EFBB5174}" destId="{E372CF11-DA30-4DA8-ABA7-E1A589B03B71}" srcOrd="0" destOrd="0" presId="urn:microsoft.com/office/officeart/2005/8/layout/process2"/>
    <dgm:cxn modelId="{6431E222-768A-4D96-817F-5CDAA6AA23D6}" srcId="{8689DECE-902A-41F3-8479-8B88570D9AC2}" destId="{98276E8D-0054-4293-B0B2-53AA9CD43025}" srcOrd="2" destOrd="0" parTransId="{4618ACBB-76C5-41E4-8AD5-48D9A561C47E}" sibTransId="{3A3D8876-BC2F-4C84-98BD-6746C6A6A6E8}"/>
    <dgm:cxn modelId="{71DAA7F6-9D06-432E-BAC1-93DE3559A9D7}" srcId="{8689DECE-902A-41F3-8479-8B88570D9AC2}" destId="{84924680-0BD9-43B5-AAB9-2CB81999C79D}" srcOrd="0" destOrd="0" parTransId="{95DDB7DB-FED4-43E5-83A2-BC725B10C006}" sibTransId="{2280455C-AF2B-4D10-80AD-2BF3CE2CF93F}"/>
    <dgm:cxn modelId="{050EE038-8A70-4B1E-98BD-E6315A871BE2}" type="presOf" srcId="{DA42FC09-1ABA-4BA5-9E52-005CFC274C87}" destId="{5FE7F57B-1E45-4B88-A947-92F7A23ED5E3}" srcOrd="1" destOrd="0" presId="urn:microsoft.com/office/officeart/2005/8/layout/process2"/>
    <dgm:cxn modelId="{C0EAE9A4-3B2C-4A52-8401-E9CBCF03322C}" type="presOf" srcId="{EB46772C-78E4-4DFD-B75A-FAB6B2748B0F}" destId="{C4585BAF-464E-43EC-B0CB-C790AE1A44C4}" srcOrd="0" destOrd="0" presId="urn:microsoft.com/office/officeart/2005/8/layout/process2"/>
    <dgm:cxn modelId="{81EA084F-A36B-484B-915F-CFF06F3017CB}" type="presOf" srcId="{D9F97B0B-89D2-4102-A1E9-B32FBEF35413}" destId="{7B0ED9F8-0807-4EE9-A3A2-34DB98B940B0}" srcOrd="0" destOrd="0" presId="urn:microsoft.com/office/officeart/2005/8/layout/process2"/>
    <dgm:cxn modelId="{8F6FA19D-DEB5-4814-B05D-20C1DFBC5B62}" srcId="{8689DECE-902A-41F3-8479-8B88570D9AC2}" destId="{7DEAEEBA-5243-4F89-9061-58066F3F3CE1}" srcOrd="3" destOrd="0" parTransId="{6FE4694B-817F-4532-A6EE-5E05A29E9548}" sibTransId="{D9F97B0B-89D2-4102-A1E9-B32FBEF35413}"/>
    <dgm:cxn modelId="{24221919-F812-47BB-9BCB-BA8339F8EC96}" type="presOf" srcId="{98276E8D-0054-4293-B0B2-53AA9CD43025}" destId="{823EBDBB-812A-468C-BBF5-49A6513F0C7E}" srcOrd="0" destOrd="0" presId="urn:microsoft.com/office/officeart/2005/8/layout/process2"/>
    <dgm:cxn modelId="{8091D5BD-9676-4D9F-83D6-54A5B81FA00F}" type="presOf" srcId="{84924680-0BD9-43B5-AAB9-2CB81999C79D}" destId="{34AE930D-32D2-4B22-88EA-0809595DCFBC}" srcOrd="0" destOrd="0" presId="urn:microsoft.com/office/officeart/2005/8/layout/process2"/>
    <dgm:cxn modelId="{631B8A3B-DA7E-4F67-9026-712711AE409D}" type="presOf" srcId="{B5F25DAD-23D0-4DC7-AE1C-E3273AB9BEDF}" destId="{D5CF3DA7-2089-478F-AEE9-018886FD68F1}" srcOrd="0" destOrd="0" presId="urn:microsoft.com/office/officeart/2005/8/layout/process2"/>
    <dgm:cxn modelId="{C6ECC563-EC23-4264-B243-535186DCC489}" type="presOf" srcId="{0229912C-C549-41AA-95EE-5C60F8C6F6DB}" destId="{7A879C8B-D115-46D3-970C-885ED43C441F}" srcOrd="0" destOrd="0" presId="urn:microsoft.com/office/officeart/2005/8/layout/process2"/>
    <dgm:cxn modelId="{08A6E6FF-2B90-4BD1-ADA7-6C9185A5E0D4}" type="presOf" srcId="{FC6E7933-F4DA-49A9-8D52-E00D9FD46E8F}" destId="{A19C0E94-3F75-490E-9BDC-96F47D3EEBFE}" srcOrd="0" destOrd="0" presId="urn:microsoft.com/office/officeart/2005/8/layout/process2"/>
    <dgm:cxn modelId="{4ED53602-FCAB-48BA-97E2-0F5F36AD99B2}" type="presOf" srcId="{E8AF77E9-A8C9-4890-8996-22C031567F3C}" destId="{44C9CE74-2EEA-44FB-AC35-2C32ACB703E4}" srcOrd="1" destOrd="0" presId="urn:microsoft.com/office/officeart/2005/8/layout/process2"/>
    <dgm:cxn modelId="{36125596-F40D-4906-B3AB-C598849203AE}" srcId="{8689DECE-902A-41F3-8479-8B88570D9AC2}" destId="{B3F0B438-5030-43E1-A1E5-3EFC81EE4D54}" srcOrd="5" destOrd="0" parTransId="{525B91B1-9994-463F-A03E-93CB4D4D2361}" sibTransId="{0229912C-C549-41AA-95EE-5C60F8C6F6DB}"/>
    <dgm:cxn modelId="{19325AF3-7DE9-4393-96AE-C1F3E62C560B}" type="presOf" srcId="{7D4300F8-5C66-484E-960C-96EB8276978B}" destId="{86C18917-666E-4AA0-B6AC-F5E3869C795B}" srcOrd="0" destOrd="0" presId="urn:microsoft.com/office/officeart/2005/8/layout/process2"/>
    <dgm:cxn modelId="{31669C77-B80F-4514-AED0-0FFE18652208}" srcId="{8689DECE-902A-41F3-8479-8B88570D9AC2}" destId="{FC6E7933-F4DA-49A9-8D52-E00D9FD46E8F}" srcOrd="6" destOrd="0" parTransId="{1809451C-C0F8-4E73-8778-0B9E95FA46F5}" sibTransId="{B5F25DAD-23D0-4DC7-AE1C-E3273AB9BEDF}"/>
    <dgm:cxn modelId="{F7F2E91D-66F8-440F-B39C-9547F705F86C}" type="presOf" srcId="{2280455C-AF2B-4D10-80AD-2BF3CE2CF93F}" destId="{CEDC52BC-8077-478D-B06B-4244A846065D}" srcOrd="0" destOrd="0" presId="urn:microsoft.com/office/officeart/2005/8/layout/process2"/>
    <dgm:cxn modelId="{473E0ACD-20ED-4BBD-8A11-5C698BC1E477}" type="presOf" srcId="{DA42FC09-1ABA-4BA5-9E52-005CFC274C87}" destId="{13F83D73-4CB4-4DC9-AF0C-71B5F366FDF3}" srcOrd="0" destOrd="0" presId="urn:microsoft.com/office/officeart/2005/8/layout/process2"/>
    <dgm:cxn modelId="{025D6420-2D99-4A13-A6F6-02E7A6C55941}" type="presOf" srcId="{3A3D8876-BC2F-4C84-98BD-6746C6A6A6E8}" destId="{1D7352A2-E1FF-4899-B54D-A54E912E7D48}" srcOrd="0" destOrd="0" presId="urn:microsoft.com/office/officeart/2005/8/layout/process2"/>
    <dgm:cxn modelId="{88201D75-93FA-4A1C-8E1F-8C0D3E9C948D}" type="presOf" srcId="{E8AF77E9-A8C9-4890-8996-22C031567F3C}" destId="{7A13DDE7-3A7B-4F4E-A6DB-B7BABC26A524}" srcOrd="0" destOrd="0" presId="urn:microsoft.com/office/officeart/2005/8/layout/process2"/>
    <dgm:cxn modelId="{ABAF566A-BD45-4F14-A7A3-A0909CBE334C}" srcId="{8689DECE-902A-41F3-8479-8B88570D9AC2}" destId="{7D4300F8-5C66-484E-960C-96EB8276978B}" srcOrd="4" destOrd="0" parTransId="{26093077-24C8-471B-A4E9-9CA6509FE8DD}" sibTransId="{DA42FC09-1ABA-4BA5-9E52-005CFC274C87}"/>
    <dgm:cxn modelId="{49548FCD-57D3-4B01-9BDC-940E07F06740}" type="presOf" srcId="{2280455C-AF2B-4D10-80AD-2BF3CE2CF93F}" destId="{4ECBBC33-1345-4F7B-A83B-DAD22DF3CF76}" srcOrd="1" destOrd="0" presId="urn:microsoft.com/office/officeart/2005/8/layout/process2"/>
    <dgm:cxn modelId="{D024F804-76D5-4BE5-BC87-602403EB4B0E}" type="presOf" srcId="{B5F25DAD-23D0-4DC7-AE1C-E3273AB9BEDF}" destId="{843EA8A2-936F-44FC-A74C-33BEF31F3B88}" srcOrd="1" destOrd="0" presId="urn:microsoft.com/office/officeart/2005/8/layout/process2"/>
    <dgm:cxn modelId="{F267925D-E044-4C5B-B159-517F77EACE05}" srcId="{8689DECE-902A-41F3-8479-8B88570D9AC2}" destId="{EAE5C0CC-78AB-44FA-83B8-D157EFBB5174}" srcOrd="7" destOrd="0" parTransId="{2101D931-C1EB-40C7-94EB-4CC8DDF5B7F6}" sibTransId="{F55EE23E-89DC-4F26-8F62-0145F5B83CCA}"/>
    <dgm:cxn modelId="{ED2F6784-7713-4C10-9585-F76B42BDC640}" type="presOf" srcId="{7DEAEEBA-5243-4F89-9061-58066F3F3CE1}" destId="{FEB4BB6B-B6A1-4D99-9DF5-000A47A6221F}" srcOrd="0" destOrd="0" presId="urn:microsoft.com/office/officeart/2005/8/layout/process2"/>
    <dgm:cxn modelId="{A4C7823A-DB1E-46AB-B3AD-0F1015324E48}" type="presOf" srcId="{3A3D8876-BC2F-4C84-98BD-6746C6A6A6E8}" destId="{15A052EE-817D-4297-BD57-23DA45E4DA97}" srcOrd="1" destOrd="0" presId="urn:microsoft.com/office/officeart/2005/8/layout/process2"/>
    <dgm:cxn modelId="{ECE03D37-2713-4C8A-9394-6B15DB653C11}" type="presOf" srcId="{8689DECE-902A-41F3-8479-8B88570D9AC2}" destId="{400D0D7C-F31B-4427-9B8A-99933B9C01D0}" srcOrd="0" destOrd="0" presId="urn:microsoft.com/office/officeart/2005/8/layout/process2"/>
    <dgm:cxn modelId="{4DA3EF20-36CB-4C6D-ABC3-7AD1013DA79D}" type="presOf" srcId="{0229912C-C549-41AA-95EE-5C60F8C6F6DB}" destId="{982F5DB1-2C1E-41AF-B485-738973854105}" srcOrd="1" destOrd="0" presId="urn:microsoft.com/office/officeart/2005/8/layout/process2"/>
    <dgm:cxn modelId="{CDBBABB3-686F-4F52-8163-F113E72B5038}" type="presParOf" srcId="{400D0D7C-F31B-4427-9B8A-99933B9C01D0}" destId="{34AE930D-32D2-4B22-88EA-0809595DCFBC}" srcOrd="0" destOrd="0" presId="urn:microsoft.com/office/officeart/2005/8/layout/process2"/>
    <dgm:cxn modelId="{26F490FC-AE35-4751-B3AE-58044454053A}" type="presParOf" srcId="{400D0D7C-F31B-4427-9B8A-99933B9C01D0}" destId="{CEDC52BC-8077-478D-B06B-4244A846065D}" srcOrd="1" destOrd="0" presId="urn:microsoft.com/office/officeart/2005/8/layout/process2"/>
    <dgm:cxn modelId="{DC5B9BBF-7232-4566-96CD-E71B20083784}" type="presParOf" srcId="{CEDC52BC-8077-478D-B06B-4244A846065D}" destId="{4ECBBC33-1345-4F7B-A83B-DAD22DF3CF76}" srcOrd="0" destOrd="0" presId="urn:microsoft.com/office/officeart/2005/8/layout/process2"/>
    <dgm:cxn modelId="{EB1C09FF-F97C-429F-9EBD-8597428F5334}" type="presParOf" srcId="{400D0D7C-F31B-4427-9B8A-99933B9C01D0}" destId="{C4585BAF-464E-43EC-B0CB-C790AE1A44C4}" srcOrd="2" destOrd="0" presId="urn:microsoft.com/office/officeart/2005/8/layout/process2"/>
    <dgm:cxn modelId="{6B2209A1-5759-4EBA-BA22-9E1F26C58B90}" type="presParOf" srcId="{400D0D7C-F31B-4427-9B8A-99933B9C01D0}" destId="{7A13DDE7-3A7B-4F4E-A6DB-B7BABC26A524}" srcOrd="3" destOrd="0" presId="urn:microsoft.com/office/officeart/2005/8/layout/process2"/>
    <dgm:cxn modelId="{1A9D7490-F094-437B-882F-09B7D7B7CFD9}" type="presParOf" srcId="{7A13DDE7-3A7B-4F4E-A6DB-B7BABC26A524}" destId="{44C9CE74-2EEA-44FB-AC35-2C32ACB703E4}" srcOrd="0" destOrd="0" presId="urn:microsoft.com/office/officeart/2005/8/layout/process2"/>
    <dgm:cxn modelId="{69A07742-20BA-465B-9EFA-272E64E4EEAA}" type="presParOf" srcId="{400D0D7C-F31B-4427-9B8A-99933B9C01D0}" destId="{823EBDBB-812A-468C-BBF5-49A6513F0C7E}" srcOrd="4" destOrd="0" presId="urn:microsoft.com/office/officeart/2005/8/layout/process2"/>
    <dgm:cxn modelId="{F7449C27-E221-4E23-98E1-869C222C0AA0}" type="presParOf" srcId="{400D0D7C-F31B-4427-9B8A-99933B9C01D0}" destId="{1D7352A2-E1FF-4899-B54D-A54E912E7D48}" srcOrd="5" destOrd="0" presId="urn:microsoft.com/office/officeart/2005/8/layout/process2"/>
    <dgm:cxn modelId="{A48DDB90-B248-4EC7-9B5F-91E03B1E2F53}" type="presParOf" srcId="{1D7352A2-E1FF-4899-B54D-A54E912E7D48}" destId="{15A052EE-817D-4297-BD57-23DA45E4DA97}" srcOrd="0" destOrd="0" presId="urn:microsoft.com/office/officeart/2005/8/layout/process2"/>
    <dgm:cxn modelId="{FEBA9B60-93D6-4FC0-ACFC-259AF5B84511}" type="presParOf" srcId="{400D0D7C-F31B-4427-9B8A-99933B9C01D0}" destId="{FEB4BB6B-B6A1-4D99-9DF5-000A47A6221F}" srcOrd="6" destOrd="0" presId="urn:microsoft.com/office/officeart/2005/8/layout/process2"/>
    <dgm:cxn modelId="{164DC051-5955-4177-800F-BB861FF961D0}" type="presParOf" srcId="{400D0D7C-F31B-4427-9B8A-99933B9C01D0}" destId="{7B0ED9F8-0807-4EE9-A3A2-34DB98B940B0}" srcOrd="7" destOrd="0" presId="urn:microsoft.com/office/officeart/2005/8/layout/process2"/>
    <dgm:cxn modelId="{A6E38ABB-CE22-4353-9C15-EC7A9FD53F17}" type="presParOf" srcId="{7B0ED9F8-0807-4EE9-A3A2-34DB98B940B0}" destId="{7D8296D3-4946-4E8B-A701-D497E6BBA422}" srcOrd="0" destOrd="0" presId="urn:microsoft.com/office/officeart/2005/8/layout/process2"/>
    <dgm:cxn modelId="{7E7D5C72-585A-4808-B6E6-B817783E0633}" type="presParOf" srcId="{400D0D7C-F31B-4427-9B8A-99933B9C01D0}" destId="{86C18917-666E-4AA0-B6AC-F5E3869C795B}" srcOrd="8" destOrd="0" presId="urn:microsoft.com/office/officeart/2005/8/layout/process2"/>
    <dgm:cxn modelId="{98830029-432A-49CE-91C4-0F81F5010674}" type="presParOf" srcId="{400D0D7C-F31B-4427-9B8A-99933B9C01D0}" destId="{13F83D73-4CB4-4DC9-AF0C-71B5F366FDF3}" srcOrd="9" destOrd="0" presId="urn:microsoft.com/office/officeart/2005/8/layout/process2"/>
    <dgm:cxn modelId="{91C41D81-B505-4F13-8B55-DD8CCB943D53}" type="presParOf" srcId="{13F83D73-4CB4-4DC9-AF0C-71B5F366FDF3}" destId="{5FE7F57B-1E45-4B88-A947-92F7A23ED5E3}" srcOrd="0" destOrd="0" presId="urn:microsoft.com/office/officeart/2005/8/layout/process2"/>
    <dgm:cxn modelId="{CE0042EA-6853-482E-BA8D-42C2451D4060}" type="presParOf" srcId="{400D0D7C-F31B-4427-9B8A-99933B9C01D0}" destId="{4F81D70A-0DE7-4494-B3C6-417E85CE6F9F}" srcOrd="10" destOrd="0" presId="urn:microsoft.com/office/officeart/2005/8/layout/process2"/>
    <dgm:cxn modelId="{F0246D0F-E08E-4CFC-99C3-D652CA95CB3B}" type="presParOf" srcId="{400D0D7C-F31B-4427-9B8A-99933B9C01D0}" destId="{7A879C8B-D115-46D3-970C-885ED43C441F}" srcOrd="11" destOrd="0" presId="urn:microsoft.com/office/officeart/2005/8/layout/process2"/>
    <dgm:cxn modelId="{2E9F028E-CA6E-4E62-A031-1F32112F17AF}" type="presParOf" srcId="{7A879C8B-D115-46D3-970C-885ED43C441F}" destId="{982F5DB1-2C1E-41AF-B485-738973854105}" srcOrd="0" destOrd="0" presId="urn:microsoft.com/office/officeart/2005/8/layout/process2"/>
    <dgm:cxn modelId="{7785CEB6-1BB3-4EC9-9694-4EAE509EEBEB}" type="presParOf" srcId="{400D0D7C-F31B-4427-9B8A-99933B9C01D0}" destId="{A19C0E94-3F75-490E-9BDC-96F47D3EEBFE}" srcOrd="12" destOrd="0" presId="urn:microsoft.com/office/officeart/2005/8/layout/process2"/>
    <dgm:cxn modelId="{A1D0DE81-939C-4E32-A8A8-97054CD33F48}" type="presParOf" srcId="{400D0D7C-F31B-4427-9B8A-99933B9C01D0}" destId="{D5CF3DA7-2089-478F-AEE9-018886FD68F1}" srcOrd="13" destOrd="0" presId="urn:microsoft.com/office/officeart/2005/8/layout/process2"/>
    <dgm:cxn modelId="{6E9782B5-E3B1-4343-AF32-9C7A665EC453}" type="presParOf" srcId="{D5CF3DA7-2089-478F-AEE9-018886FD68F1}" destId="{843EA8A2-936F-44FC-A74C-33BEF31F3B88}" srcOrd="0" destOrd="0" presId="urn:microsoft.com/office/officeart/2005/8/layout/process2"/>
    <dgm:cxn modelId="{79E56304-928E-4F03-9713-15199A250BB6}" type="presParOf" srcId="{400D0D7C-F31B-4427-9B8A-99933B9C01D0}" destId="{E372CF11-DA30-4DA8-ABA7-E1A589B03B71}" srcOrd="14" destOrd="0" presId="urn:microsoft.com/office/officeart/2005/8/layout/process2"/>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AE930D-32D2-4B22-88EA-0809595DCFBC}">
      <dsp:nvSpPr>
        <dsp:cNvPr id="0" name=""/>
        <dsp:cNvSpPr/>
      </dsp:nvSpPr>
      <dsp:spPr>
        <a:xfrm>
          <a:off x="97900" y="3670"/>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Architectural choices, RTL compilation and simulation</a:t>
          </a:r>
          <a:br>
            <a:rPr lang="en-US" sz="1400" kern="1200" dirty="0" smtClean="0">
              <a:solidFill>
                <a:schemeClr val="bg1"/>
              </a:solidFill>
            </a:rPr>
          </a:br>
          <a:r>
            <a:rPr lang="en-US" sz="1400" kern="1200" dirty="0" smtClean="0">
              <a:solidFill>
                <a:schemeClr val="bg1"/>
              </a:solidFill>
            </a:rPr>
            <a:t>(VCS)</a:t>
          </a:r>
          <a:endParaRPr lang="en-US" sz="1400" kern="1200" dirty="0">
            <a:solidFill>
              <a:schemeClr val="bg1"/>
            </a:solidFill>
          </a:endParaRPr>
        </a:p>
      </dsp:txBody>
      <dsp:txXfrm>
        <a:off x="110650" y="16420"/>
        <a:ext cx="4734327" cy="409812"/>
      </dsp:txXfrm>
    </dsp:sp>
    <dsp:sp modelId="{CEDC52BC-8077-478D-B06B-4244A846065D}">
      <dsp:nvSpPr>
        <dsp:cNvPr id="0" name=""/>
        <dsp:cNvSpPr/>
      </dsp:nvSpPr>
      <dsp:spPr>
        <a:xfrm rot="5400000">
          <a:off x="2396193" y="449865"/>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466189"/>
        <a:ext cx="117534" cy="114269"/>
      </dsp:txXfrm>
    </dsp:sp>
    <dsp:sp modelId="{C4585BAF-464E-43EC-B0CB-C790AE1A44C4}">
      <dsp:nvSpPr>
        <dsp:cNvPr id="0" name=""/>
        <dsp:cNvSpPr/>
      </dsp:nvSpPr>
      <dsp:spPr>
        <a:xfrm>
          <a:off x="97900" y="656639"/>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Logic synthesis (Design Compiler)</a:t>
          </a:r>
          <a:endParaRPr lang="en-US" sz="1400" kern="1200" dirty="0">
            <a:solidFill>
              <a:schemeClr val="bg1"/>
            </a:solidFill>
          </a:endParaRPr>
        </a:p>
      </dsp:txBody>
      <dsp:txXfrm>
        <a:off x="110650" y="669389"/>
        <a:ext cx="4734327" cy="409812"/>
      </dsp:txXfrm>
    </dsp:sp>
    <dsp:sp modelId="{7A13DDE7-3A7B-4F4E-A6DB-B7BABC26A524}">
      <dsp:nvSpPr>
        <dsp:cNvPr id="0" name=""/>
        <dsp:cNvSpPr/>
      </dsp:nvSpPr>
      <dsp:spPr>
        <a:xfrm rot="5400000">
          <a:off x="2405718" y="1090134"/>
          <a:ext cx="144191"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7" y="1115984"/>
        <a:ext cx="117534" cy="100934"/>
      </dsp:txXfrm>
    </dsp:sp>
    <dsp:sp modelId="{823EBDBB-812A-468C-BBF5-49A6513F0C7E}">
      <dsp:nvSpPr>
        <dsp:cNvPr id="0" name=""/>
        <dsp:cNvSpPr/>
      </dsp:nvSpPr>
      <dsp:spPr>
        <a:xfrm>
          <a:off x="97900" y="1284207"/>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Formal verification (Formality)</a:t>
          </a:r>
          <a:endParaRPr lang="en-US" sz="1400" kern="1200" dirty="0">
            <a:solidFill>
              <a:schemeClr val="bg1"/>
            </a:solidFill>
          </a:endParaRPr>
        </a:p>
      </dsp:txBody>
      <dsp:txXfrm>
        <a:off x="110650" y="1296957"/>
        <a:ext cx="4734327" cy="409812"/>
      </dsp:txXfrm>
    </dsp:sp>
    <dsp:sp modelId="{1D7352A2-E1FF-4899-B54D-A54E912E7D48}">
      <dsp:nvSpPr>
        <dsp:cNvPr id="0" name=""/>
        <dsp:cNvSpPr/>
      </dsp:nvSpPr>
      <dsp:spPr>
        <a:xfrm rot="5400000">
          <a:off x="2396193" y="1730402"/>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1746726"/>
        <a:ext cx="117534" cy="114269"/>
      </dsp:txXfrm>
    </dsp:sp>
    <dsp:sp modelId="{FEB4BB6B-B6A1-4D99-9DF5-000A47A6221F}">
      <dsp:nvSpPr>
        <dsp:cNvPr id="0" name=""/>
        <dsp:cNvSpPr/>
      </dsp:nvSpPr>
      <dsp:spPr>
        <a:xfrm>
          <a:off x="97900" y="1937176"/>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Generation of test patterns (</a:t>
          </a:r>
          <a:r>
            <a:rPr lang="en-US" sz="1400" kern="1200" dirty="0" err="1" smtClean="0">
              <a:solidFill>
                <a:schemeClr val="bg1"/>
              </a:solidFill>
            </a:rPr>
            <a:t>TetraMAX</a:t>
          </a:r>
          <a:r>
            <a:rPr lang="en-US" sz="1400" kern="1200" dirty="0" smtClean="0">
              <a:solidFill>
                <a:schemeClr val="bg1"/>
              </a:solidFill>
            </a:rPr>
            <a:t>)</a:t>
          </a:r>
          <a:endParaRPr lang="en-US" sz="1400" kern="1200" dirty="0">
            <a:solidFill>
              <a:schemeClr val="bg1"/>
            </a:solidFill>
          </a:endParaRPr>
        </a:p>
      </dsp:txBody>
      <dsp:txXfrm>
        <a:off x="110650" y="1949926"/>
        <a:ext cx="4734327" cy="409812"/>
      </dsp:txXfrm>
    </dsp:sp>
    <dsp:sp modelId="{7B0ED9F8-0807-4EE9-A3A2-34DB98B940B0}">
      <dsp:nvSpPr>
        <dsp:cNvPr id="0" name=""/>
        <dsp:cNvSpPr/>
      </dsp:nvSpPr>
      <dsp:spPr>
        <a:xfrm rot="5400000">
          <a:off x="2396193" y="2383371"/>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2399695"/>
        <a:ext cx="117534" cy="114269"/>
      </dsp:txXfrm>
    </dsp:sp>
    <dsp:sp modelId="{86C18917-666E-4AA0-B6AC-F5E3869C795B}">
      <dsp:nvSpPr>
        <dsp:cNvPr id="0" name=""/>
        <dsp:cNvSpPr/>
      </dsp:nvSpPr>
      <dsp:spPr>
        <a:xfrm>
          <a:off x="97900" y="2590144"/>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Physical design (IC Compiler)</a:t>
          </a:r>
          <a:endParaRPr lang="en-US" sz="1400" kern="1200" dirty="0">
            <a:solidFill>
              <a:schemeClr val="bg1"/>
            </a:solidFill>
          </a:endParaRPr>
        </a:p>
      </dsp:txBody>
      <dsp:txXfrm>
        <a:off x="110650" y="2602894"/>
        <a:ext cx="4734327" cy="409812"/>
      </dsp:txXfrm>
    </dsp:sp>
    <dsp:sp modelId="{13F83D73-4CB4-4DC9-AF0C-71B5F366FDF3}">
      <dsp:nvSpPr>
        <dsp:cNvPr id="0" name=""/>
        <dsp:cNvSpPr/>
      </dsp:nvSpPr>
      <dsp:spPr>
        <a:xfrm rot="5400000">
          <a:off x="2396193" y="3036339"/>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3052663"/>
        <a:ext cx="117534" cy="114269"/>
      </dsp:txXfrm>
    </dsp:sp>
    <dsp:sp modelId="{4F81D70A-0DE7-4494-B3C6-417E85CE6F9F}">
      <dsp:nvSpPr>
        <dsp:cNvPr id="0" name=""/>
        <dsp:cNvSpPr/>
      </dsp:nvSpPr>
      <dsp:spPr>
        <a:xfrm>
          <a:off x="97900" y="3243113"/>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Physical Verification (Hercules)</a:t>
          </a:r>
          <a:endParaRPr lang="en-US" sz="1400" kern="1200" dirty="0">
            <a:solidFill>
              <a:schemeClr val="bg1"/>
            </a:solidFill>
          </a:endParaRPr>
        </a:p>
      </dsp:txBody>
      <dsp:txXfrm>
        <a:off x="110650" y="3255863"/>
        <a:ext cx="4734327" cy="409812"/>
      </dsp:txXfrm>
    </dsp:sp>
    <dsp:sp modelId="{7A879C8B-D115-46D3-970C-885ED43C441F}">
      <dsp:nvSpPr>
        <dsp:cNvPr id="0" name=""/>
        <dsp:cNvSpPr/>
      </dsp:nvSpPr>
      <dsp:spPr>
        <a:xfrm rot="5400000">
          <a:off x="2396193" y="3689308"/>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3705632"/>
        <a:ext cx="117534" cy="114269"/>
      </dsp:txXfrm>
    </dsp:sp>
    <dsp:sp modelId="{A19C0E94-3F75-490E-9BDC-96F47D3EEBFE}">
      <dsp:nvSpPr>
        <dsp:cNvPr id="0" name=""/>
        <dsp:cNvSpPr/>
      </dsp:nvSpPr>
      <dsp:spPr>
        <a:xfrm>
          <a:off x="97900" y="3896081"/>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Layout </a:t>
          </a:r>
          <a:r>
            <a:rPr lang="en-US" sz="1400" kern="1200" dirty="0" err="1" smtClean="0">
              <a:solidFill>
                <a:schemeClr val="bg1"/>
              </a:solidFill>
            </a:rPr>
            <a:t>Parasitics</a:t>
          </a:r>
          <a:r>
            <a:rPr lang="en-US" sz="1400" kern="1200" dirty="0" smtClean="0">
              <a:solidFill>
                <a:schemeClr val="bg1"/>
              </a:solidFill>
            </a:rPr>
            <a:t> Extraction (StarRC)</a:t>
          </a:r>
          <a:endParaRPr lang="en-US" sz="1400" kern="1200" dirty="0">
            <a:solidFill>
              <a:schemeClr val="bg1"/>
            </a:solidFill>
          </a:endParaRPr>
        </a:p>
      </dsp:txBody>
      <dsp:txXfrm>
        <a:off x="110650" y="3908831"/>
        <a:ext cx="4734327" cy="409812"/>
      </dsp:txXfrm>
    </dsp:sp>
    <dsp:sp modelId="{D5CF3DA7-2089-478F-AEE9-018886FD68F1}">
      <dsp:nvSpPr>
        <dsp:cNvPr id="0" name=""/>
        <dsp:cNvSpPr/>
      </dsp:nvSpPr>
      <dsp:spPr>
        <a:xfrm rot="5400000">
          <a:off x="2396193" y="4342276"/>
          <a:ext cx="163242" cy="1958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dsp:txBody>
      <dsp:txXfrm rot="-5400000">
        <a:off x="2419048" y="4358600"/>
        <a:ext cx="117534" cy="114269"/>
      </dsp:txXfrm>
    </dsp:sp>
    <dsp:sp modelId="{E372CF11-DA30-4DA8-ABA7-E1A589B03B71}">
      <dsp:nvSpPr>
        <dsp:cNvPr id="0" name=""/>
        <dsp:cNvSpPr/>
      </dsp:nvSpPr>
      <dsp:spPr>
        <a:xfrm>
          <a:off x="97900" y="4549050"/>
          <a:ext cx="4759827" cy="435312"/>
        </a:xfrm>
        <a:prstGeom prst="roundRect">
          <a:avLst>
            <a:gd name="adj" fmla="val 10000"/>
          </a:avLst>
        </a:prstGeom>
        <a:solidFill>
          <a:schemeClr val="accent1">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SPICE-level simulation of completed design (HSPICE)</a:t>
          </a:r>
          <a:endParaRPr lang="en-US" sz="1400" kern="1200" dirty="0">
            <a:solidFill>
              <a:schemeClr val="bg1"/>
            </a:solidFill>
          </a:endParaRPr>
        </a:p>
      </dsp:txBody>
      <dsp:txXfrm>
        <a:off x="110650" y="4561800"/>
        <a:ext cx="4734327" cy="409812"/>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28E25-A647-44AC-AD74-7DE31D14407A}" type="datetimeFigureOut">
              <a:rPr lang="en-US" smtClean="0"/>
              <a:t>5/8/2014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54837-6750-438C-810C-8E3EA5FBFE30}" type="slidenum">
              <a:rPr lang="en-US" smtClean="0"/>
              <a:t>‹#›</a:t>
            </a:fld>
            <a:endParaRPr lang="en-US"/>
          </a:p>
        </p:txBody>
      </p:sp>
    </p:spTree>
    <p:extLst>
      <p:ext uri="{BB962C8B-B14F-4D97-AF65-F5344CB8AC3E}">
        <p14:creationId xmlns:p14="http://schemas.microsoft.com/office/powerpoint/2010/main" val="3783937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154837-6750-438C-810C-8E3EA5FBFE30}" type="slidenum">
              <a:rPr lang="en-US" smtClean="0"/>
              <a:t>2</a:t>
            </a:fld>
            <a:endParaRPr lang="en-US"/>
          </a:p>
        </p:txBody>
      </p:sp>
    </p:spTree>
    <p:extLst>
      <p:ext uri="{BB962C8B-B14F-4D97-AF65-F5344CB8AC3E}">
        <p14:creationId xmlns:p14="http://schemas.microsoft.com/office/powerpoint/2010/main" val="1359358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Transistor Aging/</a:t>
            </a:r>
            <a:r>
              <a:rPr lang="en-US" dirty="0" err="1" smtClean="0"/>
              <a:t>wearout</a:t>
            </a:r>
            <a:r>
              <a:rPr lang="en-US" dirty="0" smtClean="0"/>
              <a:t> is one</a:t>
            </a:r>
            <a:r>
              <a:rPr lang="en-US" baseline="0" dirty="0" smtClean="0"/>
              <a:t> of the most important reliability issues of CMOS circuit. It is a long term process that is caused by several combined physical mechanisms. In device level, it shows the impact of the parametric shift, like threshold voltage. In circuit and above abstractions, it leads to either timing error, failure, high power, and so on. Also to conquer this, design margin is further increased. Also it becomes more and more significant with advanced technology node. Aging consists of both reversible and irreversible phenomena which accumulate at different rates under stress, e.g. voltage stress. In this paper, we are focusing on reversible stress, especially BTI, which is biased temperature instability since it is the most dominant aging mechanisms that shifts the threshold voltages with time. NBTI for example, when PMOS is under stress, it is the stress phase and when the voltage is removed, it has some levels of recovery, but usually at a very slow rate. For PBTI it </a:t>
            </a:r>
            <a:r>
              <a:rPr lang="en-US" dirty="0" smtClean="0"/>
              <a:t>is the</a:t>
            </a:r>
            <a:r>
              <a:rPr lang="en-US" baseline="0" dirty="0" smtClean="0"/>
              <a:t> same for NMOS.</a:t>
            </a:r>
            <a:endParaRPr lang="en-US" dirty="0" smtClean="0"/>
          </a:p>
          <a:p>
            <a:endParaRPr lang="en-US" dirty="0"/>
          </a:p>
        </p:txBody>
      </p:sp>
      <p:sp>
        <p:nvSpPr>
          <p:cNvPr id="4" name="Slide Number Placeholder 3"/>
          <p:cNvSpPr>
            <a:spLocks noGrp="1"/>
          </p:cNvSpPr>
          <p:nvPr>
            <p:ph type="sldNum" sz="quarter" idx="10"/>
          </p:nvPr>
        </p:nvSpPr>
        <p:spPr/>
        <p:txBody>
          <a:bodyPr/>
          <a:lstStyle/>
          <a:p>
            <a:fld id="{13154837-6750-438C-810C-8E3EA5FBFE30}" type="slidenum">
              <a:rPr lang="en-US" smtClean="0"/>
              <a:t>3</a:t>
            </a:fld>
            <a:endParaRPr lang="en-US"/>
          </a:p>
        </p:txBody>
      </p:sp>
    </p:spTree>
    <p:extLst>
      <p:ext uri="{BB962C8B-B14F-4D97-AF65-F5344CB8AC3E}">
        <p14:creationId xmlns:p14="http://schemas.microsoft.com/office/powerpoint/2010/main" val="3835409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Hole trapping is generally modeled by considering tunneling of channel carriers into </a:t>
            </a:r>
          </a:p>
          <a:p>
            <a:r>
              <a:rPr lang="en-US" dirty="0" smtClean="0"/>
              <a:t>oxide defects. These oxide defects can either be pre-existing [15, 18] or generated by </a:t>
            </a:r>
          </a:p>
          <a:p>
            <a:r>
              <a:rPr lang="en-US" dirty="0" smtClean="0"/>
              <a:t>electrical stress.</a:t>
            </a:r>
          </a:p>
          <a:p>
            <a:r>
              <a:rPr lang="en-US" dirty="0" smtClean="0"/>
              <a:t>According to the latest trapping </a:t>
            </a:r>
            <a:r>
              <a:rPr lang="en-US" dirty="0" err="1" smtClean="0"/>
              <a:t>detrapping</a:t>
            </a:r>
            <a:r>
              <a:rPr lang="en-US" dirty="0" smtClean="0"/>
              <a:t> theory, the </a:t>
            </a:r>
          </a:p>
          <a:p>
            <a:r>
              <a:rPr lang="en-US" dirty="0" smtClean="0"/>
              <a:t>threshold voltage of the transistor increases when a trap captures a </a:t>
            </a:r>
          </a:p>
          <a:p>
            <a:r>
              <a:rPr lang="en-US" dirty="0" smtClean="0"/>
              <a:t>charge carrier in the stress phase. If the transistor is in recovery </a:t>
            </a:r>
          </a:p>
          <a:p>
            <a:r>
              <a:rPr lang="en-US" dirty="0" smtClean="0"/>
              <a:t>phase, some of the interface traps can be annealed, and the </a:t>
            </a:r>
          </a:p>
          <a:p>
            <a:r>
              <a:rPr lang="en-US" dirty="0" smtClean="0"/>
              <a:t>number of occupied traps reaches a new equilibrium and results in </a:t>
            </a:r>
          </a:p>
          <a:p>
            <a:r>
              <a:rPr lang="en-US" dirty="0" smtClean="0"/>
              <a:t>partial recovery. According to the trapping theory, threshold voltage of a device </a:t>
            </a:r>
          </a:p>
          <a:p>
            <a:r>
              <a:rPr lang="en-US" dirty="0" smtClean="0"/>
              <a:t>increases when a trap captures a charge carrier, resulting in reduction of drain current. If the device is not under stress, only localized traps with energy close to Fermi level can change their states, </a:t>
            </a:r>
          </a:p>
          <a:p>
            <a:r>
              <a:rPr lang="en-US" dirty="0" smtClean="0"/>
              <a:t>originating into low frequency noise.</a:t>
            </a:r>
            <a:endParaRPr lang="en-US" dirty="0"/>
          </a:p>
        </p:txBody>
      </p:sp>
      <p:sp>
        <p:nvSpPr>
          <p:cNvPr id="4" name="Slide Number Placeholder 3"/>
          <p:cNvSpPr>
            <a:spLocks noGrp="1"/>
          </p:cNvSpPr>
          <p:nvPr>
            <p:ph type="sldNum" sz="quarter" idx="10"/>
          </p:nvPr>
        </p:nvSpPr>
        <p:spPr/>
        <p:txBody>
          <a:bodyPr/>
          <a:lstStyle/>
          <a:p>
            <a:fld id="{13154837-6750-438C-810C-8E3EA5FBFE30}" type="slidenum">
              <a:rPr lang="en-US" smtClean="0"/>
              <a:t>4</a:t>
            </a:fld>
            <a:endParaRPr lang="en-US"/>
          </a:p>
        </p:txBody>
      </p:sp>
    </p:spTree>
    <p:extLst>
      <p:ext uri="{BB962C8B-B14F-4D97-AF65-F5344CB8AC3E}">
        <p14:creationId xmlns:p14="http://schemas.microsoft.com/office/powerpoint/2010/main" val="512852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sensor in Kim et al. [16] is comprised of two 105-stage</a:t>
            </a:r>
          </a:p>
          <a:p>
            <a:r>
              <a:rPr lang="en-US" dirty="0" smtClean="0"/>
              <a:t>ring oscillators, and Karl et al. [17] deploys a 15-stage NAND</a:t>
            </a:r>
          </a:p>
          <a:p>
            <a:r>
              <a:rPr lang="en-US" dirty="0" smtClean="0"/>
              <a:t>ring oscillator biased in </a:t>
            </a:r>
            <a:r>
              <a:rPr lang="en-US" dirty="0" err="1" smtClean="0"/>
              <a:t>subthreshold</a:t>
            </a:r>
            <a:r>
              <a:rPr lang="en-US" dirty="0" smtClean="0"/>
              <a:t> mode. , attaining good accuracy while sacriﬁcing area and complexity</a:t>
            </a:r>
            <a:endParaRPr lang="en-US" dirty="0"/>
          </a:p>
        </p:txBody>
      </p:sp>
      <p:sp>
        <p:nvSpPr>
          <p:cNvPr id="4" name="Slide Number Placeholder 3"/>
          <p:cNvSpPr>
            <a:spLocks noGrp="1"/>
          </p:cNvSpPr>
          <p:nvPr>
            <p:ph type="sldNum" sz="quarter" idx="10"/>
          </p:nvPr>
        </p:nvSpPr>
        <p:spPr/>
        <p:txBody>
          <a:bodyPr/>
          <a:lstStyle/>
          <a:p>
            <a:fld id="{13154837-6750-438C-810C-8E3EA5FBFE30}" type="slidenum">
              <a:rPr lang="en-US" smtClean="0"/>
              <a:t>6</a:t>
            </a:fld>
            <a:endParaRPr lang="en-US"/>
          </a:p>
        </p:txBody>
      </p:sp>
    </p:spTree>
    <p:extLst>
      <p:ext uri="{BB962C8B-B14F-4D97-AF65-F5344CB8AC3E}">
        <p14:creationId xmlns:p14="http://schemas.microsoft.com/office/powerpoint/2010/main" val="1209372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typical bathtub curve, plotting failure rate</a:t>
            </a:r>
          </a:p>
          <a:p>
            <a:r>
              <a:rPr lang="en-US" dirty="0" smtClean="0"/>
              <a:t>versus chip age. The aforementioned sensors can provide NBTI</a:t>
            </a:r>
          </a:p>
          <a:p>
            <a:r>
              <a:rPr lang="en-US" dirty="0" smtClean="0"/>
              <a:t>degradation data for any point in time, which can require a high</a:t>
            </a:r>
          </a:p>
          <a:p>
            <a:r>
              <a:rPr lang="en-US" dirty="0" smtClean="0"/>
              <a:t>degree of sensor characterization, calibration, and modeling</a:t>
            </a:r>
          </a:p>
          <a:p>
            <a:r>
              <a:rPr lang="en-US" dirty="0" smtClean="0"/>
              <a:t>the goal of this work is to identify one or more critical points along the way and consider them to be the end of life affected by a percentage of degradation. In essence, our sensors serve as a chip</a:t>
            </a:r>
          </a:p>
          <a:p>
            <a:r>
              <a:rPr lang="en-US" dirty="0" smtClean="0"/>
              <a:t>“check engine light,”</a:t>
            </a:r>
          </a:p>
          <a:p>
            <a:r>
              <a:rPr lang="en-US" dirty="0" smtClean="0"/>
              <a:t>Initially, a current slightly larger than the reference inverter, where the percentage margin is equivalent to</a:t>
            </a:r>
          </a:p>
          <a:p>
            <a:r>
              <a:rPr lang="en-US" dirty="0" smtClean="0"/>
              <a:t>as discussed. This margin is simply set by up-sizing</a:t>
            </a:r>
          </a:p>
          <a:p>
            <a:r>
              <a:rPr lang="en-US" dirty="0" smtClean="0"/>
              <a:t>the degradation tracking inverter’s </a:t>
            </a:r>
            <a:r>
              <a:rPr lang="en-US" dirty="0" err="1" smtClean="0"/>
              <a:t>pMOS</a:t>
            </a:r>
            <a:r>
              <a:rPr lang="en-US" dirty="0" smtClean="0"/>
              <a:t> device. Normally the sensor is in tracking mode. This modality sets</a:t>
            </a:r>
          </a:p>
          <a:p>
            <a:r>
              <a:rPr lang="en-US" dirty="0" smtClean="0"/>
              <a:t>the reference input to VDD, turning off its </a:t>
            </a:r>
            <a:r>
              <a:rPr lang="en-US" dirty="0" err="1" smtClean="0"/>
              <a:t>pMOS</a:t>
            </a:r>
            <a:r>
              <a:rPr lang="en-US" dirty="0" smtClean="0"/>
              <a:t>, and the degradation input is set by the designer to track a particular switching</a:t>
            </a:r>
          </a:p>
          <a:p>
            <a:r>
              <a:rPr lang="en-US" dirty="0" smtClean="0"/>
              <a:t>activity . After a set period, the sensor can cease tracking and</a:t>
            </a:r>
          </a:p>
          <a:p>
            <a:r>
              <a:rPr lang="en-US" dirty="0" smtClean="0"/>
              <a:t>measure current degradation. This is done by setting the reference-in and degradation-in buffer to output high Z. is</a:t>
            </a:r>
          </a:p>
          <a:p>
            <a:r>
              <a:rPr lang="en-US" dirty="0" smtClean="0"/>
              <a:t>set high, pulling down the inputs of both inverters, turning on</a:t>
            </a:r>
          </a:p>
          <a:p>
            <a:r>
              <a:rPr lang="en-US" dirty="0" smtClean="0"/>
              <a:t>both inverters’ </a:t>
            </a:r>
            <a:r>
              <a:rPr lang="en-US" dirty="0" err="1" smtClean="0"/>
              <a:t>pMOS</a:t>
            </a:r>
            <a:r>
              <a:rPr lang="en-US" dirty="0" smtClean="0"/>
              <a:t>. Another control signal turns off</a:t>
            </a:r>
          </a:p>
          <a:p>
            <a:r>
              <a:rPr lang="en-US" dirty="0" smtClean="0"/>
              <a:t>and closes the switches set by . This creates a ﬁght condition where both inverters try to set each input high. Because the</a:t>
            </a:r>
          </a:p>
          <a:p>
            <a:r>
              <a:rPr lang="en-US" dirty="0" smtClean="0"/>
              <a:t>tracking inverter is larger, it will win the ﬁght until the current</a:t>
            </a:r>
          </a:p>
          <a:p>
            <a:r>
              <a:rPr lang="en-US" dirty="0" smtClean="0"/>
              <a:t>through has degraded to a point lower than the reference. Once the reference is stronger than the “check engine light” is</a:t>
            </a:r>
          </a:p>
          <a:p>
            <a:r>
              <a:rPr lang="en-US" dirty="0" smtClean="0"/>
              <a:t>triggered and a warning can be sent to the user.</a:t>
            </a:r>
          </a:p>
          <a:p>
            <a:endParaRPr lang="en-US" dirty="0" smtClean="0"/>
          </a:p>
          <a:p>
            <a:r>
              <a:rPr lang="en-US" dirty="0" smtClean="0"/>
              <a:t>The close spatial locality of the reference and sensor inverters heavily reduces the impact of systematic intra-die variations. Also size</a:t>
            </a:r>
            <a:r>
              <a:rPr lang="en-US" baseline="0" dirty="0" smtClean="0"/>
              <a:t> the PMOS larger. </a:t>
            </a:r>
            <a:endParaRPr lang="en-US" dirty="0"/>
          </a:p>
        </p:txBody>
      </p:sp>
      <p:sp>
        <p:nvSpPr>
          <p:cNvPr id="4" name="Slide Number Placeholder 3"/>
          <p:cNvSpPr>
            <a:spLocks noGrp="1"/>
          </p:cNvSpPr>
          <p:nvPr>
            <p:ph type="sldNum" sz="quarter" idx="10"/>
          </p:nvPr>
        </p:nvSpPr>
        <p:spPr/>
        <p:txBody>
          <a:bodyPr/>
          <a:lstStyle/>
          <a:p>
            <a:fld id="{13154837-6750-438C-810C-8E3EA5FBFE30}" type="slidenum">
              <a:rPr lang="en-US" smtClean="0"/>
              <a:t>7</a:t>
            </a:fld>
            <a:endParaRPr lang="en-US"/>
          </a:p>
        </p:txBody>
      </p:sp>
    </p:spTree>
    <p:extLst>
      <p:ext uri="{BB962C8B-B14F-4D97-AF65-F5344CB8AC3E}">
        <p14:creationId xmlns:p14="http://schemas.microsoft.com/office/powerpoint/2010/main" val="454234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54837-6750-438C-810C-8E3EA5FBFE30}" type="slidenum">
              <a:rPr lang="en-US" smtClean="0"/>
              <a:t>8</a:t>
            </a:fld>
            <a:endParaRPr lang="en-US"/>
          </a:p>
        </p:txBody>
      </p:sp>
    </p:spTree>
    <p:extLst>
      <p:ext uri="{BB962C8B-B14F-4D97-AF65-F5344CB8AC3E}">
        <p14:creationId xmlns:p14="http://schemas.microsoft.com/office/powerpoint/2010/main" val="35531020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US">
              <a:latin typeface="Arial" charset="0"/>
              <a:cs typeface="+mn-cs"/>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n-US">
              <a:latin typeface="Arial" charset="0"/>
              <a:cs typeface="+mn-cs"/>
            </a:endParaRPr>
          </a:p>
        </p:txBody>
      </p:sp>
      <p:pic>
        <p:nvPicPr>
          <p:cNvPr id="6" name="Picture 12" descr="HPLP Logo with Transparency.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651500"/>
            <a:ext cx="2057400"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43575"/>
            <a:ext cx="22098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26"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smtClean="0"/>
              <a:t>Click to edit Master title style</a:t>
            </a:r>
            <a:endParaRPr lang="en-US" altLang="en-US"/>
          </a:p>
        </p:txBody>
      </p:sp>
      <p:sp>
        <p:nvSpPr>
          <p:cNvPr id="205827" name="Rectangle 3"/>
          <p:cNvSpPr>
            <a:spLocks noGrp="1" noChangeArrowheads="1"/>
          </p:cNvSpPr>
          <p:nvPr>
            <p:ph type="subTitle" idx="1"/>
          </p:nvPr>
        </p:nvSpPr>
        <p:spPr>
          <a:xfrm>
            <a:off x="1981200" y="3962400"/>
            <a:ext cx="6553200" cy="1600200"/>
          </a:xfrm>
        </p:spPr>
        <p:txBody>
          <a:bodyPr/>
          <a:lstStyle>
            <a:lvl1pPr marL="0" indent="0">
              <a:buFont typeface="Wingdings" pitchFamily="2" charset="2"/>
              <a:buNone/>
              <a:defRPr sz="2800"/>
            </a:lvl1pPr>
          </a:lstStyle>
          <a:p>
            <a:r>
              <a:rPr lang="en-US" altLang="en-US" smtClean="0"/>
              <a:t>Click to edit Master subtitle style</a:t>
            </a:r>
            <a:endParaRPr lang="en-US" altLang="en-US"/>
          </a:p>
        </p:txBody>
      </p:sp>
      <p:sp>
        <p:nvSpPr>
          <p:cNvPr id="8" name="Rectangle 5"/>
          <p:cNvSpPr>
            <a:spLocks noGrp="1" noChangeArrowheads="1"/>
          </p:cNvSpPr>
          <p:nvPr>
            <p:ph type="ftr" sz="quarter" idx="10"/>
          </p:nvPr>
        </p:nvSpPr>
        <p:spPr>
          <a:xfrm>
            <a:off x="3124200" y="6243638"/>
            <a:ext cx="2895600" cy="457200"/>
          </a:xfrm>
        </p:spPr>
        <p:txBody>
          <a:bodyPr/>
          <a:lstStyle>
            <a:lvl1pPr>
              <a:defRPr/>
            </a:lvl1pPr>
          </a:lstStyle>
          <a:p>
            <a:endParaRPr lang="en-US"/>
          </a:p>
        </p:txBody>
      </p:sp>
    </p:spTree>
    <p:extLst>
      <p:ext uri="{BB962C8B-B14F-4D97-AF65-F5344CB8AC3E}">
        <p14:creationId xmlns:p14="http://schemas.microsoft.com/office/powerpoint/2010/main" val="89624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E81BA69A-0A22-45BE-A09D-C0EE2D6C92CC}" type="datetime1">
              <a:rPr lang="en-US" smtClean="0"/>
              <a:t>5/8/2014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3425041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1E97C4E6-0934-43B2-8333-31CC7532F47B}" type="datetime1">
              <a:rPr lang="en-US" smtClean="0"/>
              <a:t>5/8/2014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403510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4"/>
            <a:ext cx="8229600" cy="832530"/>
          </a:xfrm>
        </p:spPr>
        <p:txBody>
          <a:bodyPr/>
          <a:lstStyle>
            <a:lvl1pPr>
              <a:defRPr>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5464"/>
            <a:ext cx="8229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CB3514A6-E9C3-48CA-AAD8-311C5DC9244C}" type="datetime1">
              <a:rPr lang="en-US" smtClean="0"/>
              <a:t>5/8/2014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649473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6E830EA5-1AED-44D9-9DBD-2FB7F6577BCB}" type="datetime1">
              <a:rPr lang="en-US" smtClean="0"/>
              <a:t>5/8/2014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3199822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FFB12962-54CC-4543-A5F2-BD492A1D5C00}" type="datetime1">
              <a:rPr lang="en-US" smtClean="0"/>
              <a:t>5/8/2014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1242911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C7B6740D-2564-4631-A988-B90E9BCFDD51}" type="datetime1">
              <a:rPr lang="en-US" smtClean="0"/>
              <a:t>5/8/2014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309472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20C49921-9467-4672-A642-4FFE06E7A85A}" type="datetime1">
              <a:rPr lang="en-US" smtClean="0"/>
              <a:t>5/8/2014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87843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4C8ABB72-3F6B-44AD-8296-230725B5137F}" type="datetime1">
              <a:rPr lang="en-US" smtClean="0"/>
              <a:t>5/8/2014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168065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FD29E3CE-F98D-4660-85F8-2FCE6B50B302}" type="datetime1">
              <a:rPr lang="en-US" smtClean="0"/>
              <a:t>5/8/2014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1628634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5B7EF593-6F98-4091-8BBE-34F974851F16}" type="datetime1">
              <a:rPr lang="en-US" smtClean="0"/>
              <a:t>5/8/2014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37EB794-F999-42FA-987E-CC62C5B74AF3}" type="slidenum">
              <a:rPr lang="en-US" smtClean="0"/>
              <a:t>‹#›</a:t>
            </a:fld>
            <a:endParaRPr lang="en-US"/>
          </a:p>
        </p:txBody>
      </p:sp>
    </p:spTree>
    <p:extLst>
      <p:ext uri="{BB962C8B-B14F-4D97-AF65-F5344CB8AC3E}">
        <p14:creationId xmlns:p14="http://schemas.microsoft.com/office/powerpoint/2010/main" val="1401529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480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anose="02020404030301010803" pitchFamily="18" charset="0"/>
              </a:defRPr>
            </a:lvl1pPr>
          </a:lstStyle>
          <a:p>
            <a:endParaRPr lang="en-US"/>
          </a:p>
        </p:txBody>
      </p:sp>
      <p:sp>
        <p:nvSpPr>
          <p:cNvPr id="20480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US">
              <a:latin typeface="Arial" charset="0"/>
              <a:cs typeface="+mn-cs"/>
            </a:endParaRPr>
          </a:p>
        </p:txBody>
      </p:sp>
      <p:sp>
        <p:nvSpPr>
          <p:cNvPr id="204808" name="Line 8"/>
          <p:cNvSpPr>
            <a:spLocks noChangeShapeType="1"/>
          </p:cNvSpPr>
          <p:nvPr/>
        </p:nvSpPr>
        <p:spPr bwMode="auto">
          <a:xfrm>
            <a:off x="457200" y="6096000"/>
            <a:ext cx="8229600" cy="0"/>
          </a:xfrm>
          <a:prstGeom prst="line">
            <a:avLst/>
          </a:prstGeom>
          <a:noFill/>
          <a:ln w="19050">
            <a:solidFill>
              <a:schemeClr val="accent1"/>
            </a:solidFill>
            <a:round/>
            <a:headEnd/>
            <a:tailEnd/>
          </a:ln>
          <a:effectLst/>
        </p:spPr>
        <p:txBody>
          <a:bodyPr/>
          <a:lstStyle/>
          <a:p>
            <a:pPr>
              <a:defRPr/>
            </a:pPr>
            <a:endParaRPr lang="en-US">
              <a:latin typeface="Arial" charset="0"/>
              <a:cs typeface="+mn-cs"/>
            </a:endParaRPr>
          </a:p>
        </p:txBody>
      </p:sp>
      <p:pic>
        <p:nvPicPr>
          <p:cNvPr id="1031" name="Picture 3" descr="rolg_scorange.fh.tif                                           00033A04Macintosh HD                   B5E539B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2075" y="6172200"/>
            <a:ext cx="6096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9" descr="HPLP Logo with Transparency.png"/>
          <p:cNvPicPr>
            <a:picLocks noChangeAspect="1"/>
          </p:cNvPicPr>
          <p:nvPr/>
        </p:nvPicPr>
        <p:blipFill>
          <a:blip r:embed="rId14">
            <a:extLst>
              <a:ext uri="{28A0092B-C50C-407E-A947-70E740481C1C}">
                <a14:useLocalDpi xmlns:a14="http://schemas.microsoft.com/office/drawing/2010/main" val="0"/>
              </a:ext>
            </a:extLst>
          </a:blip>
          <a:srcRect b="20370"/>
          <a:stretch>
            <a:fillRect/>
          </a:stretch>
        </p:blipFill>
        <p:spPr bwMode="auto">
          <a:xfrm>
            <a:off x="7664450" y="6096000"/>
            <a:ext cx="14795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5229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4200">
          <a:solidFill>
            <a:schemeClr val="tx2"/>
          </a:solidFill>
          <a:latin typeface="+mj-lt"/>
          <a:ea typeface="+mj-ea"/>
          <a:cs typeface="+mj-cs"/>
        </a:defRPr>
      </a:lvl1pPr>
      <a:lvl2pPr algn="l" rtl="0" eaLnBrk="1" fontAlgn="base" hangingPunct="1">
        <a:spcBef>
          <a:spcPct val="0"/>
        </a:spcBef>
        <a:spcAft>
          <a:spcPct val="0"/>
        </a:spcAft>
        <a:defRPr sz="4200">
          <a:solidFill>
            <a:schemeClr val="tx2"/>
          </a:solidFill>
          <a:latin typeface="Garamond" pitchFamily="18" charset="0"/>
        </a:defRPr>
      </a:lvl2pPr>
      <a:lvl3pPr algn="l" rtl="0" eaLnBrk="1" fontAlgn="base" hangingPunct="1">
        <a:spcBef>
          <a:spcPct val="0"/>
        </a:spcBef>
        <a:spcAft>
          <a:spcPct val="0"/>
        </a:spcAft>
        <a:defRPr sz="4200">
          <a:solidFill>
            <a:schemeClr val="tx2"/>
          </a:solidFill>
          <a:latin typeface="Garamond" pitchFamily="18" charset="0"/>
        </a:defRPr>
      </a:lvl3pPr>
      <a:lvl4pPr algn="l" rtl="0" eaLnBrk="1" fontAlgn="base" hangingPunct="1">
        <a:spcBef>
          <a:spcPct val="0"/>
        </a:spcBef>
        <a:spcAft>
          <a:spcPct val="0"/>
        </a:spcAft>
        <a:defRPr sz="4200">
          <a:solidFill>
            <a:schemeClr val="tx2"/>
          </a:solidFill>
          <a:latin typeface="Garamond" pitchFamily="18" charset="0"/>
        </a:defRPr>
      </a:lvl4pPr>
      <a:lvl5pPr algn="l" rtl="0" eaLnBrk="1" fontAlgn="base" hangingPunct="1">
        <a:spcBef>
          <a:spcPct val="0"/>
        </a:spcBef>
        <a:spcAft>
          <a:spcPct val="0"/>
        </a:spcAft>
        <a:defRPr sz="4200">
          <a:solidFill>
            <a:schemeClr val="tx2"/>
          </a:solidFill>
          <a:latin typeface="Garamond" pitchFamily="18" charset="0"/>
        </a:defRPr>
      </a:lvl5pPr>
      <a:lvl6pPr marL="457200" algn="l" rtl="0" eaLnBrk="1" fontAlgn="base" hangingPunct="1">
        <a:spcBef>
          <a:spcPct val="0"/>
        </a:spcBef>
        <a:spcAft>
          <a:spcPct val="0"/>
        </a:spcAft>
        <a:defRPr sz="4200">
          <a:solidFill>
            <a:schemeClr val="tx2"/>
          </a:solidFill>
          <a:latin typeface="Garamond" pitchFamily="18" charset="0"/>
        </a:defRPr>
      </a:lvl6pPr>
      <a:lvl7pPr marL="914400" algn="l" rtl="0" eaLnBrk="1" fontAlgn="base" hangingPunct="1">
        <a:spcBef>
          <a:spcPct val="0"/>
        </a:spcBef>
        <a:spcAft>
          <a:spcPct val="0"/>
        </a:spcAft>
        <a:defRPr sz="4200">
          <a:solidFill>
            <a:schemeClr val="tx2"/>
          </a:solidFill>
          <a:latin typeface="Garamond" pitchFamily="18" charset="0"/>
        </a:defRPr>
      </a:lvl7pPr>
      <a:lvl8pPr marL="1371600" algn="l" rtl="0" eaLnBrk="1" fontAlgn="base" hangingPunct="1">
        <a:spcBef>
          <a:spcPct val="0"/>
        </a:spcBef>
        <a:spcAft>
          <a:spcPct val="0"/>
        </a:spcAft>
        <a:defRPr sz="4200">
          <a:solidFill>
            <a:schemeClr val="tx2"/>
          </a:solidFill>
          <a:latin typeface="Garamond" pitchFamily="18" charset="0"/>
        </a:defRPr>
      </a:lvl8pPr>
      <a:lvl9pPr marL="1828800" algn="l" rtl="0" eaLnBrk="1" fontAlgn="base" hangingPunct="1">
        <a:spcBef>
          <a:spcPct val="0"/>
        </a:spcBef>
        <a:spcAft>
          <a:spcPct val="0"/>
        </a:spcAft>
        <a:defRPr sz="4200">
          <a:solidFill>
            <a:schemeClr val="tx2"/>
          </a:solidFill>
          <a:latin typeface="Garamond" pitchFamily="18" charset="0"/>
        </a:defRPr>
      </a:lvl9pPr>
    </p:titleStyle>
    <p:bodyStyle>
      <a:lvl1pPr marL="342900" indent="-342900" algn="l" rtl="0" eaLnBrk="1" fontAlgn="base" hangingPunct="1">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mn-ea"/>
          <a:cs typeface="+mn-cs"/>
        </a:defRPr>
      </a:lvl1pPr>
      <a:lvl2pPr marL="669925" indent="-325438" algn="l" rtl="0" eaLnBrk="1" fontAlgn="base" hangingPunct="1">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defRPr>
      </a:lvl2pPr>
      <a:lvl3pPr marL="1022350" indent="-350838" algn="l" rtl="0" eaLnBrk="1" fontAlgn="base" hangingPunct="1">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defRPr>
      </a:lvl3pPr>
      <a:lvl4pPr marL="1339850" indent="-315913" algn="l" rtl="0" eaLnBrk="1" fontAlgn="base" hangingPunct="1">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defRPr>
      </a:lvl4pPr>
      <a:lvl5pPr marL="1681163" indent="-339725" algn="l" rtl="0" eaLnBrk="1" fontAlgn="base" hangingPunct="1">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7.emf"/><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1225" y="1565189"/>
            <a:ext cx="7623175" cy="1752600"/>
          </a:xfrm>
        </p:spPr>
        <p:txBody>
          <a:bodyPr/>
          <a:lstStyle/>
          <a:p>
            <a:r>
              <a:rPr lang="en-US" sz="4000" b="1" dirty="0"/>
              <a:t>A Top-down Design Methodology with Embedded </a:t>
            </a:r>
            <a:r>
              <a:rPr lang="en-US" sz="4000" b="1" dirty="0" smtClean="0"/>
              <a:t>Aging Sensors for </a:t>
            </a:r>
            <a:r>
              <a:rPr lang="en-US" sz="4000" b="1" dirty="0"/>
              <a:t>Robust </a:t>
            </a:r>
            <a:r>
              <a:rPr lang="en-US" sz="4000" b="1" dirty="0" smtClean="0"/>
              <a:t>System Design</a:t>
            </a:r>
            <a:endParaRPr lang="en-US" sz="4000" dirty="0"/>
          </a:p>
        </p:txBody>
      </p:sp>
      <p:sp>
        <p:nvSpPr>
          <p:cNvPr id="3" name="Subtitle 2"/>
          <p:cNvSpPr>
            <a:spLocks noGrp="1"/>
          </p:cNvSpPr>
          <p:nvPr>
            <p:ph type="subTitle" idx="1"/>
          </p:nvPr>
        </p:nvSpPr>
        <p:spPr>
          <a:xfrm>
            <a:off x="3067006" y="4134705"/>
            <a:ext cx="3311611" cy="1600200"/>
          </a:xfrm>
        </p:spPr>
        <p:txBody>
          <a:bodyPr/>
          <a:lstStyle/>
          <a:p>
            <a:pPr algn="r"/>
            <a:r>
              <a:rPr lang="en-US" sz="3200" dirty="0" smtClean="0"/>
              <a:t>Xinfei Guo</a:t>
            </a:r>
          </a:p>
          <a:p>
            <a:pPr algn="r"/>
            <a:r>
              <a:rPr lang="en-US" sz="3200" dirty="0" smtClean="0"/>
              <a:t>5/9/2014</a:t>
            </a:r>
            <a:endParaRPr lang="en-US" sz="3200" dirty="0"/>
          </a:p>
        </p:txBody>
      </p:sp>
      <p:sp>
        <p:nvSpPr>
          <p:cNvPr id="4" name="TextBox 3"/>
          <p:cNvSpPr txBox="1"/>
          <p:nvPr/>
        </p:nvSpPr>
        <p:spPr>
          <a:xfrm>
            <a:off x="263611" y="378941"/>
            <a:ext cx="3557449" cy="369332"/>
          </a:xfrm>
          <a:prstGeom prst="rect">
            <a:avLst/>
          </a:prstGeom>
          <a:noFill/>
        </p:spPr>
        <p:txBody>
          <a:bodyPr wrap="none" rtlCol="0">
            <a:spAutoFit/>
          </a:bodyPr>
          <a:lstStyle/>
          <a:p>
            <a:r>
              <a:rPr lang="en-US" i="1" dirty="0" smtClean="0">
                <a:solidFill>
                  <a:schemeClr val="accent1">
                    <a:lumMod val="75000"/>
                  </a:schemeClr>
                </a:solidFill>
              </a:rPr>
              <a:t>2014 Spring    ASIC</a:t>
            </a:r>
            <a:r>
              <a:rPr lang="en-US" altLang="zh-CN" i="1" dirty="0" smtClean="0">
                <a:solidFill>
                  <a:schemeClr val="accent1">
                    <a:lumMod val="75000"/>
                  </a:schemeClr>
                </a:solidFill>
              </a:rPr>
              <a:t>/SOC Design</a:t>
            </a:r>
            <a:endParaRPr lang="en-US" i="1" dirty="0">
              <a:solidFill>
                <a:schemeClr val="accent1">
                  <a:lumMod val="75000"/>
                </a:schemeClr>
              </a:solidFill>
            </a:endParaRPr>
          </a:p>
        </p:txBody>
      </p:sp>
    </p:spTree>
    <p:extLst>
      <p:ext uri="{BB962C8B-B14F-4D97-AF65-F5344CB8AC3E}">
        <p14:creationId xmlns:p14="http://schemas.microsoft.com/office/powerpoint/2010/main" val="1982766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chain </a:t>
            </a:r>
            <a:r>
              <a:rPr lang="en-US" dirty="0" smtClean="0"/>
              <a:t>cell – </a:t>
            </a:r>
            <a:r>
              <a:rPr lang="en-US" smtClean="0"/>
              <a:t>Read Output</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10</a:t>
            </a:fld>
            <a:endParaRPr lang="en-US"/>
          </a:p>
        </p:txBody>
      </p:sp>
      <p:grpSp>
        <p:nvGrpSpPr>
          <p:cNvPr id="14" name="Group 13"/>
          <p:cNvGrpSpPr/>
          <p:nvPr/>
        </p:nvGrpSpPr>
        <p:grpSpPr>
          <a:xfrm>
            <a:off x="204024" y="2087788"/>
            <a:ext cx="3206219" cy="2986347"/>
            <a:chOff x="204024" y="2087788"/>
            <a:chExt cx="3206219" cy="2986347"/>
          </a:xfrm>
        </p:grpSpPr>
        <p:pic>
          <p:nvPicPr>
            <p:cNvPr id="9" name="Picture 8"/>
            <p:cNvPicPr>
              <a:picLocks noChangeAspect="1"/>
            </p:cNvPicPr>
            <p:nvPr/>
          </p:nvPicPr>
          <p:blipFill>
            <a:blip r:embed="rId2"/>
            <a:stretch>
              <a:fillRect/>
            </a:stretch>
          </p:blipFill>
          <p:spPr>
            <a:xfrm>
              <a:off x="204024" y="2087788"/>
              <a:ext cx="3206219" cy="2474586"/>
            </a:xfrm>
            <a:prstGeom prst="rect">
              <a:avLst/>
            </a:prstGeom>
          </p:spPr>
        </p:pic>
        <p:sp>
          <p:nvSpPr>
            <p:cNvPr id="11" name="TextBox 10"/>
            <p:cNvSpPr txBox="1"/>
            <p:nvPr/>
          </p:nvSpPr>
          <p:spPr>
            <a:xfrm>
              <a:off x="1458479" y="4704803"/>
              <a:ext cx="1120820" cy="369332"/>
            </a:xfrm>
            <a:prstGeom prst="rect">
              <a:avLst/>
            </a:prstGeom>
            <a:noFill/>
          </p:spPr>
          <p:txBody>
            <a:bodyPr wrap="none" rtlCol="0">
              <a:spAutoFit/>
            </a:bodyPr>
            <a:lstStyle/>
            <a:p>
              <a:r>
                <a:rPr lang="en-US" dirty="0" smtClean="0"/>
                <a:t>Scan cell</a:t>
              </a:r>
              <a:endParaRPr lang="en-US" dirty="0"/>
            </a:p>
          </p:txBody>
        </p:sp>
      </p:grpSp>
      <p:grpSp>
        <p:nvGrpSpPr>
          <p:cNvPr id="16" name="Group 15"/>
          <p:cNvGrpSpPr/>
          <p:nvPr/>
        </p:nvGrpSpPr>
        <p:grpSpPr>
          <a:xfrm>
            <a:off x="3410243" y="1856946"/>
            <a:ext cx="5384858" cy="3507055"/>
            <a:chOff x="3410243" y="1856946"/>
            <a:chExt cx="5384858" cy="3507055"/>
          </a:xfrm>
        </p:grpSpPr>
        <p:sp>
          <p:nvSpPr>
            <p:cNvPr id="12" name="TextBox 11"/>
            <p:cNvSpPr txBox="1"/>
            <p:nvPr/>
          </p:nvSpPr>
          <p:spPr>
            <a:xfrm>
              <a:off x="5704249" y="4994669"/>
              <a:ext cx="1697901" cy="369332"/>
            </a:xfrm>
            <a:prstGeom prst="rect">
              <a:avLst/>
            </a:prstGeom>
            <a:noFill/>
          </p:spPr>
          <p:txBody>
            <a:bodyPr wrap="none" rtlCol="0">
              <a:spAutoFit/>
            </a:bodyPr>
            <a:lstStyle/>
            <a:p>
              <a:r>
                <a:rPr lang="en-US" dirty="0" smtClean="0"/>
                <a:t>New Scan Cell</a:t>
              </a:r>
              <a:endParaRPr lang="en-US" dirty="0"/>
            </a:p>
          </p:txBody>
        </p:sp>
        <p:grpSp>
          <p:nvGrpSpPr>
            <p:cNvPr id="15" name="Group 14"/>
            <p:cNvGrpSpPr/>
            <p:nvPr/>
          </p:nvGrpSpPr>
          <p:grpSpPr>
            <a:xfrm>
              <a:off x="3410243" y="1856946"/>
              <a:ext cx="5384858" cy="3032523"/>
              <a:chOff x="3410243" y="1856946"/>
              <a:chExt cx="5384858" cy="3032523"/>
            </a:xfrm>
          </p:grpSpPr>
          <p:pic>
            <p:nvPicPr>
              <p:cNvPr id="10" name="Picture 9"/>
              <p:cNvPicPr>
                <a:picLocks noChangeAspect="1"/>
              </p:cNvPicPr>
              <p:nvPr/>
            </p:nvPicPr>
            <p:blipFill>
              <a:blip r:embed="rId3"/>
              <a:stretch>
                <a:fillRect/>
              </a:stretch>
            </p:blipFill>
            <p:spPr>
              <a:xfrm>
                <a:off x="3518544" y="1856946"/>
                <a:ext cx="5276557" cy="3032523"/>
              </a:xfrm>
              <a:prstGeom prst="rect">
                <a:avLst/>
              </a:prstGeom>
            </p:spPr>
          </p:pic>
          <p:sp>
            <p:nvSpPr>
              <p:cNvPr id="13" name="Right Arrow 12"/>
              <p:cNvSpPr/>
              <p:nvPr/>
            </p:nvSpPr>
            <p:spPr>
              <a:xfrm>
                <a:off x="3410243" y="3320717"/>
                <a:ext cx="507239" cy="413885"/>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grpSp>
      </p:grpSp>
    </p:spTree>
    <p:extLst>
      <p:ext uri="{BB962C8B-B14F-4D97-AF65-F5344CB8AC3E}">
        <p14:creationId xmlns:p14="http://schemas.microsoft.com/office/powerpoint/2010/main" val="244417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60988" y="4797721"/>
            <a:ext cx="6324600" cy="1028700"/>
          </a:xfrm>
          <a:prstGeom prst="rect">
            <a:avLst/>
          </a:prstGeom>
        </p:spPr>
      </p:pic>
      <p:sp>
        <p:nvSpPr>
          <p:cNvPr id="2" name="Title 1"/>
          <p:cNvSpPr>
            <a:spLocks noGrp="1"/>
          </p:cNvSpPr>
          <p:nvPr>
            <p:ph type="title"/>
          </p:nvPr>
        </p:nvSpPr>
        <p:spPr/>
        <p:txBody>
          <a:bodyPr/>
          <a:lstStyle/>
          <a:p>
            <a:r>
              <a:rPr lang="en-US" dirty="0" smtClean="0"/>
              <a:t>Scan chain cell</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11</a:t>
            </a:fld>
            <a:endParaRPr lang="en-US"/>
          </a:p>
        </p:txBody>
      </p:sp>
      <p:pic>
        <p:nvPicPr>
          <p:cNvPr id="3074" name="Picture 2" descr="Scance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988" y="1616831"/>
            <a:ext cx="4021426" cy="25284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ew scance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4831" y="294860"/>
            <a:ext cx="4156738" cy="236934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RAM view of scancel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4831" y="2881068"/>
            <a:ext cx="4156738" cy="2431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3729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15130" y="1110344"/>
            <a:ext cx="6683464" cy="5540796"/>
            <a:chOff x="1806018" y="523120"/>
            <a:chExt cx="6040077" cy="5289410"/>
          </a:xfrm>
        </p:grpSpPr>
        <p:sp>
          <p:nvSpPr>
            <p:cNvPr id="5" name="TextBox 4"/>
            <p:cNvSpPr txBox="1"/>
            <p:nvPr/>
          </p:nvSpPr>
          <p:spPr>
            <a:xfrm>
              <a:off x="3825584" y="523120"/>
              <a:ext cx="1436804" cy="369332"/>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agingsensor.v</a:t>
              </a:r>
              <a:endParaRPr lang="en-US" dirty="0"/>
            </a:p>
          </p:txBody>
        </p:sp>
        <p:cxnSp>
          <p:nvCxnSpPr>
            <p:cNvPr id="7" name="Straight Arrow Connector 6"/>
            <p:cNvCxnSpPr>
              <a:stCxn id="5" idx="2"/>
            </p:cNvCxnSpPr>
            <p:nvPr/>
          </p:nvCxnSpPr>
          <p:spPr>
            <a:xfrm>
              <a:off x="4543986" y="892453"/>
              <a:ext cx="0" cy="363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757153" y="1256288"/>
              <a:ext cx="1721946" cy="733663"/>
            </a:xfrm>
            <a:prstGeom prst="flowChartMagneticDisk">
              <a:avLst/>
            </a:prstGeom>
            <a:ln/>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a:t>Design Compiler</a:t>
              </a:r>
            </a:p>
          </p:txBody>
        </p:sp>
        <p:sp>
          <p:nvSpPr>
            <p:cNvPr id="10" name="TextBox 9"/>
            <p:cNvSpPr txBox="1"/>
            <p:nvPr/>
          </p:nvSpPr>
          <p:spPr>
            <a:xfrm>
              <a:off x="3709384" y="2354281"/>
              <a:ext cx="1817485" cy="369332"/>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agingsensor_dc.v</a:t>
              </a:r>
              <a:endParaRPr lang="en-US" dirty="0"/>
            </a:p>
          </p:txBody>
        </p:sp>
        <p:cxnSp>
          <p:nvCxnSpPr>
            <p:cNvPr id="11" name="Straight Arrow Connector 10"/>
            <p:cNvCxnSpPr/>
            <p:nvPr/>
          </p:nvCxnSpPr>
          <p:spPr>
            <a:xfrm>
              <a:off x="4570356" y="1989951"/>
              <a:ext cx="0" cy="363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955158" y="2353785"/>
              <a:ext cx="954976" cy="35257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dirty="0" err="1">
                  <a:solidFill>
                    <a:schemeClr val="tx1"/>
                  </a:solidFill>
                </a:rPr>
                <a:t>Scancell</a:t>
              </a:r>
              <a:endParaRPr lang="en-US" dirty="0">
                <a:solidFill>
                  <a:schemeClr val="tx1"/>
                </a:solidFill>
              </a:endParaRPr>
            </a:p>
          </p:txBody>
        </p:sp>
        <p:cxnSp>
          <p:nvCxnSpPr>
            <p:cNvPr id="13" name="Straight Arrow Connector 12"/>
            <p:cNvCxnSpPr>
              <a:endCxn id="18" idx="1"/>
            </p:cNvCxnSpPr>
            <p:nvPr/>
          </p:nvCxnSpPr>
          <p:spPr>
            <a:xfrm>
              <a:off x="2543079" y="2699388"/>
              <a:ext cx="1290216" cy="572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33296" y="3086952"/>
              <a:ext cx="1474121" cy="369332"/>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newscancell.v</a:t>
              </a:r>
              <a:endParaRPr lang="en-US" dirty="0"/>
            </a:p>
          </p:txBody>
        </p:sp>
        <p:cxnSp>
          <p:nvCxnSpPr>
            <p:cNvPr id="26" name="Straight Arrow Connector 25"/>
            <p:cNvCxnSpPr/>
            <p:nvPr/>
          </p:nvCxnSpPr>
          <p:spPr>
            <a:xfrm>
              <a:off x="4570356" y="2723118"/>
              <a:ext cx="0" cy="363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934846" y="4035812"/>
              <a:ext cx="1721946" cy="733663"/>
            </a:xfrm>
            <a:prstGeom prst="flowChartMagneticDisk">
              <a:avLst/>
            </a:prstGeom>
            <a:ln/>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a:t>Design Compiler</a:t>
              </a:r>
            </a:p>
          </p:txBody>
        </p:sp>
        <p:cxnSp>
          <p:nvCxnSpPr>
            <p:cNvPr id="30" name="Straight Arrow Connector 29"/>
            <p:cNvCxnSpPr>
              <a:stCxn id="18" idx="2"/>
              <a:endCxn id="29" idx="1"/>
            </p:cNvCxnSpPr>
            <p:nvPr/>
          </p:nvCxnSpPr>
          <p:spPr>
            <a:xfrm flipH="1">
              <a:off x="2795820" y="3456284"/>
              <a:ext cx="1774537" cy="579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806018" y="5166198"/>
              <a:ext cx="1809150" cy="369332"/>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newscancell_dc.v</a:t>
              </a:r>
              <a:endParaRPr lang="en-US" dirty="0"/>
            </a:p>
          </p:txBody>
        </p:sp>
        <p:sp>
          <p:nvSpPr>
            <p:cNvPr id="33" name="TextBox 32"/>
            <p:cNvSpPr txBox="1"/>
            <p:nvPr/>
          </p:nvSpPr>
          <p:spPr>
            <a:xfrm>
              <a:off x="6113924" y="2905035"/>
              <a:ext cx="1271502" cy="733663"/>
            </a:xfrm>
            <a:prstGeom prst="flowChartMagneticDisk">
              <a:avLst/>
            </a:prstGeom>
            <a:ln/>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a:t>IC Compiler</a:t>
              </a:r>
            </a:p>
          </p:txBody>
        </p:sp>
        <p:cxnSp>
          <p:nvCxnSpPr>
            <p:cNvPr id="34" name="Straight Arrow Connector 33"/>
            <p:cNvCxnSpPr>
              <a:endCxn id="33" idx="1"/>
            </p:cNvCxnSpPr>
            <p:nvPr/>
          </p:nvCxnSpPr>
          <p:spPr>
            <a:xfrm>
              <a:off x="5526869" y="2699388"/>
              <a:ext cx="1222807" cy="205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6832598" y="3638202"/>
              <a:ext cx="0" cy="363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943779" y="3999859"/>
              <a:ext cx="1902316" cy="646331"/>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agingsensor.CEL</a:t>
              </a:r>
              <a:endParaRPr lang="en-US" dirty="0"/>
            </a:p>
            <a:p>
              <a:r>
                <a:rPr lang="en-US" dirty="0" err="1"/>
                <a:t>agingsensor.FRAM</a:t>
              </a:r>
              <a:endParaRPr lang="en-US" dirty="0"/>
            </a:p>
          </p:txBody>
        </p:sp>
        <p:cxnSp>
          <p:nvCxnSpPr>
            <p:cNvPr id="49" name="Straight Arrow Connector 48"/>
            <p:cNvCxnSpPr/>
            <p:nvPr/>
          </p:nvCxnSpPr>
          <p:spPr>
            <a:xfrm>
              <a:off x="2707939" y="4802364"/>
              <a:ext cx="0" cy="363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934605" y="4005033"/>
              <a:ext cx="1271502" cy="733663"/>
            </a:xfrm>
            <a:prstGeom prst="flowChartMagneticDisk">
              <a:avLst/>
            </a:prstGeom>
            <a:ln/>
          </p:spPr>
          <p:style>
            <a:lnRef idx="3">
              <a:schemeClr val="lt1"/>
            </a:lnRef>
            <a:fillRef idx="1">
              <a:schemeClr val="accent2"/>
            </a:fillRef>
            <a:effectRef idx="1">
              <a:schemeClr val="accent2"/>
            </a:effectRef>
            <a:fontRef idx="minor">
              <a:schemeClr val="lt1"/>
            </a:fontRef>
          </p:style>
          <p:txBody>
            <a:bodyPr wrap="none" rtlCol="0">
              <a:spAutoFit/>
            </a:bodyPr>
            <a:lstStyle/>
            <a:p>
              <a:r>
                <a:rPr lang="en-US" dirty="0"/>
                <a:t>IC Compiler</a:t>
              </a:r>
            </a:p>
          </p:txBody>
        </p:sp>
        <p:cxnSp>
          <p:nvCxnSpPr>
            <p:cNvPr id="57" name="Straight Arrow Connector 56"/>
            <p:cNvCxnSpPr>
              <a:stCxn id="18" idx="2"/>
              <a:endCxn id="52" idx="1"/>
            </p:cNvCxnSpPr>
            <p:nvPr/>
          </p:nvCxnSpPr>
          <p:spPr>
            <a:xfrm>
              <a:off x="4570356" y="3456284"/>
              <a:ext cx="0" cy="5487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833295" y="5166199"/>
              <a:ext cx="1939634" cy="646331"/>
            </a:xfrm>
            <a:prstGeom prst="rect">
              <a:avLst/>
            </a:prstGeom>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a:t>newscancell.CEL</a:t>
              </a:r>
              <a:endParaRPr lang="en-US" dirty="0"/>
            </a:p>
            <a:p>
              <a:r>
                <a:rPr lang="en-US" dirty="0" err="1"/>
                <a:t>newscancell.FRAM</a:t>
              </a:r>
              <a:endParaRPr lang="en-US" dirty="0"/>
            </a:p>
          </p:txBody>
        </p:sp>
        <p:cxnSp>
          <p:nvCxnSpPr>
            <p:cNvPr id="64" name="Straight Arrow Connector 63"/>
            <p:cNvCxnSpPr/>
            <p:nvPr/>
          </p:nvCxnSpPr>
          <p:spPr>
            <a:xfrm>
              <a:off x="4554294" y="4729307"/>
              <a:ext cx="0" cy="469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52" idx="4"/>
            </p:cNvCxnSpPr>
            <p:nvPr/>
          </p:nvCxnSpPr>
          <p:spPr>
            <a:xfrm flipH="1">
              <a:off x="5206108" y="4184524"/>
              <a:ext cx="737673" cy="187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fld id="{A37EB794-F999-42FA-987E-CC62C5B74AF3}" type="slidenum">
              <a:rPr lang="en-US" smtClean="0"/>
              <a:t>12</a:t>
            </a:fld>
            <a:endParaRPr lang="en-US"/>
          </a:p>
        </p:txBody>
      </p:sp>
      <p:sp>
        <p:nvSpPr>
          <p:cNvPr id="27" name="Title 1"/>
          <p:cNvSpPr>
            <a:spLocks noGrp="1"/>
          </p:cNvSpPr>
          <p:nvPr>
            <p:ph type="title"/>
          </p:nvPr>
        </p:nvSpPr>
        <p:spPr>
          <a:xfrm>
            <a:off x="457200" y="277814"/>
            <a:ext cx="8229600" cy="832530"/>
          </a:xfrm>
        </p:spPr>
        <p:txBody>
          <a:bodyPr/>
          <a:lstStyle/>
          <a:p>
            <a:r>
              <a:rPr lang="en-US" sz="4000" dirty="0" smtClean="0"/>
              <a:t>New </a:t>
            </a:r>
            <a:r>
              <a:rPr lang="en-US" sz="4000" dirty="0" err="1" smtClean="0"/>
              <a:t>ScanCell</a:t>
            </a:r>
            <a:r>
              <a:rPr lang="en-US" sz="4000" dirty="0" smtClean="0"/>
              <a:t> Flow</a:t>
            </a:r>
            <a:endParaRPr lang="en-US" sz="4000" dirty="0"/>
          </a:p>
        </p:txBody>
      </p:sp>
      <p:sp>
        <p:nvSpPr>
          <p:cNvPr id="28" name="TextBox 27"/>
          <p:cNvSpPr txBox="1"/>
          <p:nvPr/>
        </p:nvSpPr>
        <p:spPr>
          <a:xfrm>
            <a:off x="5623199" y="1579575"/>
            <a:ext cx="1236236"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err="1" smtClean="0"/>
              <a:t>Std</a:t>
            </a:r>
            <a:r>
              <a:rPr lang="en-US" dirty="0" smtClean="0"/>
              <a:t> cell lib</a:t>
            </a:r>
            <a:endParaRPr lang="en-US" dirty="0"/>
          </a:p>
        </p:txBody>
      </p:sp>
      <p:cxnSp>
        <p:nvCxnSpPr>
          <p:cNvPr id="32" name="Straight Arrow Connector 31"/>
          <p:cNvCxnSpPr>
            <a:endCxn id="9" idx="4"/>
          </p:cNvCxnSpPr>
          <p:nvPr/>
        </p:nvCxnSpPr>
        <p:spPr>
          <a:xfrm flipH="1">
            <a:off x="5379466" y="1948907"/>
            <a:ext cx="861851" cy="31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8466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194146700"/>
              </p:ext>
            </p:extLst>
          </p:nvPr>
        </p:nvGraphicFramePr>
        <p:xfrm>
          <a:off x="168696" y="1177265"/>
          <a:ext cx="4955629" cy="5013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p:cNvGrpSpPr/>
          <p:nvPr/>
        </p:nvGrpSpPr>
        <p:grpSpPr>
          <a:xfrm>
            <a:off x="5020960" y="1251134"/>
            <a:ext cx="3918895" cy="1950315"/>
            <a:chOff x="5020960" y="1251134"/>
            <a:chExt cx="3918895" cy="1950315"/>
          </a:xfrm>
        </p:grpSpPr>
        <p:cxnSp>
          <p:nvCxnSpPr>
            <p:cNvPr id="6" name="Straight Connector 5"/>
            <p:cNvCxnSpPr/>
            <p:nvPr/>
          </p:nvCxnSpPr>
          <p:spPr>
            <a:xfrm flipV="1">
              <a:off x="5020960" y="1251134"/>
              <a:ext cx="820486" cy="5938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020960" y="2235553"/>
              <a:ext cx="862706" cy="9658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841446" y="1251134"/>
              <a:ext cx="3056189" cy="435312"/>
              <a:chOff x="97900" y="656639"/>
              <a:chExt cx="4759827" cy="435312"/>
            </a:xfrm>
            <a:solidFill>
              <a:schemeClr val="accent2"/>
            </a:solidFill>
          </p:grpSpPr>
          <p:sp>
            <p:nvSpPr>
              <p:cNvPr id="15" name="Rounded Rectangle 14"/>
              <p:cNvSpPr/>
              <p:nvPr/>
            </p:nvSpPr>
            <p:spPr>
              <a:xfrm>
                <a:off x="97900" y="656639"/>
                <a:ext cx="4759827" cy="435312"/>
              </a:xfrm>
              <a:prstGeom prst="roundRect">
                <a:avLst>
                  <a:gd name="adj" fmla="val 10000"/>
                </a:avLst>
              </a:prstGeom>
              <a:grpFill/>
              <a:ln w="12700">
                <a:solidFill>
                  <a:schemeClr val="accent1">
                    <a:lumMod val="75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4"/>
              <p:cNvSpPr/>
              <p:nvPr/>
            </p:nvSpPr>
            <p:spPr>
              <a:xfrm>
                <a:off x="110650" y="669389"/>
                <a:ext cx="4734327" cy="40981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1400" dirty="0"/>
                  <a:t>Basic DC </a:t>
                </a:r>
                <a:r>
                  <a:rPr lang="en-US" sz="1400" dirty="0" smtClean="0"/>
                  <a:t>Synthesis</a:t>
                </a:r>
                <a:r>
                  <a:rPr lang="en-US" sz="1400" kern="1200" dirty="0" smtClean="0">
                    <a:solidFill>
                      <a:schemeClr val="bg1"/>
                    </a:solidFill>
                  </a:rPr>
                  <a:t>(Design Compiler)</a:t>
                </a:r>
                <a:endParaRPr lang="en-US" sz="1400" kern="1200" dirty="0">
                  <a:solidFill>
                    <a:schemeClr val="bg1"/>
                  </a:solidFill>
                </a:endParaRPr>
              </a:p>
            </p:txBody>
          </p:sp>
        </p:grpSp>
        <p:grpSp>
          <p:nvGrpSpPr>
            <p:cNvPr id="18" name="Group 17"/>
            <p:cNvGrpSpPr/>
            <p:nvPr/>
          </p:nvGrpSpPr>
          <p:grpSpPr>
            <a:xfrm>
              <a:off x="7271592" y="1691075"/>
              <a:ext cx="263965" cy="323732"/>
              <a:chOff x="2379869" y="1115983"/>
              <a:chExt cx="195890" cy="144191"/>
            </a:xfrm>
          </p:grpSpPr>
          <p:sp>
            <p:nvSpPr>
              <p:cNvPr id="19" name="Right Arrow 18"/>
              <p:cNvSpPr/>
              <p:nvPr/>
            </p:nvSpPr>
            <p:spPr>
              <a:xfrm rot="5400000">
                <a:off x="2405718" y="1090134"/>
                <a:ext cx="144191" cy="195890"/>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Right Arrow 4"/>
              <p:cNvSpPr/>
              <p:nvPr/>
            </p:nvSpPr>
            <p:spPr>
              <a:xfrm>
                <a:off x="2419047" y="1115984"/>
                <a:ext cx="117534" cy="1009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p:txBody>
          </p:sp>
        </p:grpSp>
        <p:grpSp>
          <p:nvGrpSpPr>
            <p:cNvPr id="21" name="Group 20"/>
            <p:cNvGrpSpPr/>
            <p:nvPr/>
          </p:nvGrpSpPr>
          <p:grpSpPr>
            <a:xfrm>
              <a:off x="5875479" y="2007091"/>
              <a:ext cx="3056189" cy="435312"/>
              <a:chOff x="97900" y="656639"/>
              <a:chExt cx="4759827" cy="435312"/>
            </a:xfrm>
            <a:solidFill>
              <a:schemeClr val="accent2"/>
            </a:solidFill>
          </p:grpSpPr>
          <p:sp>
            <p:nvSpPr>
              <p:cNvPr id="22" name="Rounded Rectangle 21"/>
              <p:cNvSpPr/>
              <p:nvPr/>
            </p:nvSpPr>
            <p:spPr>
              <a:xfrm>
                <a:off x="97900" y="656639"/>
                <a:ext cx="4759827" cy="435312"/>
              </a:xfrm>
              <a:prstGeom prst="roundRect">
                <a:avLst>
                  <a:gd name="adj" fmla="val 10000"/>
                </a:avLst>
              </a:prstGeom>
              <a:grpFill/>
              <a:ln w="12700">
                <a:solidFill>
                  <a:schemeClr val="accent1">
                    <a:lumMod val="75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ounded Rectangle 4"/>
              <p:cNvSpPr/>
              <p:nvPr/>
            </p:nvSpPr>
            <p:spPr>
              <a:xfrm>
                <a:off x="110651" y="669389"/>
                <a:ext cx="4734327" cy="40981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1400" dirty="0"/>
                  <a:t>Basic Scan Synthesis Flow</a:t>
                </a:r>
              </a:p>
              <a:p>
                <a:pPr algn="ctr" defTabSz="622300">
                  <a:lnSpc>
                    <a:spcPct val="90000"/>
                  </a:lnSpc>
                  <a:spcBef>
                    <a:spcPct val="0"/>
                  </a:spcBef>
                  <a:spcAft>
                    <a:spcPct val="35000"/>
                  </a:spcAft>
                </a:pPr>
                <a:r>
                  <a:rPr lang="en-US" sz="1400" kern="1200" dirty="0" smtClean="0">
                    <a:solidFill>
                      <a:schemeClr val="bg1"/>
                    </a:solidFill>
                  </a:rPr>
                  <a:t>(Design For Test Compiler)</a:t>
                </a:r>
                <a:endParaRPr lang="en-US" sz="1400" kern="1200" dirty="0">
                  <a:solidFill>
                    <a:schemeClr val="bg1"/>
                  </a:solidFill>
                </a:endParaRPr>
              </a:p>
            </p:txBody>
          </p:sp>
        </p:grpSp>
        <p:grpSp>
          <p:nvGrpSpPr>
            <p:cNvPr id="27" name="Group 26"/>
            <p:cNvGrpSpPr/>
            <p:nvPr/>
          </p:nvGrpSpPr>
          <p:grpSpPr>
            <a:xfrm>
              <a:off x="7271592" y="2442403"/>
              <a:ext cx="263965" cy="323732"/>
              <a:chOff x="2379869" y="1115983"/>
              <a:chExt cx="195890" cy="144191"/>
            </a:xfrm>
          </p:grpSpPr>
          <p:sp>
            <p:nvSpPr>
              <p:cNvPr id="28" name="Right Arrow 27"/>
              <p:cNvSpPr/>
              <p:nvPr/>
            </p:nvSpPr>
            <p:spPr>
              <a:xfrm rot="5400000">
                <a:off x="2405718" y="1090134"/>
                <a:ext cx="144191" cy="195890"/>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9" name="Right Arrow 4"/>
              <p:cNvSpPr/>
              <p:nvPr/>
            </p:nvSpPr>
            <p:spPr>
              <a:xfrm>
                <a:off x="2419047" y="1115984"/>
                <a:ext cx="117534" cy="1009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solidFill>
                    <a:schemeClr val="bg1"/>
                  </a:solidFill>
                </a:endParaRPr>
              </a:p>
            </p:txBody>
          </p:sp>
        </p:grpSp>
        <p:grpSp>
          <p:nvGrpSpPr>
            <p:cNvPr id="30" name="Group 29"/>
            <p:cNvGrpSpPr/>
            <p:nvPr/>
          </p:nvGrpSpPr>
          <p:grpSpPr>
            <a:xfrm>
              <a:off x="5883666" y="2766137"/>
              <a:ext cx="3056189" cy="435312"/>
              <a:chOff x="97900" y="656639"/>
              <a:chExt cx="4759827" cy="435312"/>
            </a:xfrm>
            <a:solidFill>
              <a:schemeClr val="accent2"/>
            </a:solidFill>
          </p:grpSpPr>
          <p:sp>
            <p:nvSpPr>
              <p:cNvPr id="31" name="Rounded Rectangle 30"/>
              <p:cNvSpPr/>
              <p:nvPr/>
            </p:nvSpPr>
            <p:spPr>
              <a:xfrm>
                <a:off x="97900" y="656639"/>
                <a:ext cx="4759827" cy="435312"/>
              </a:xfrm>
              <a:prstGeom prst="roundRect">
                <a:avLst>
                  <a:gd name="adj" fmla="val 10000"/>
                </a:avLst>
              </a:prstGeom>
              <a:grpFill/>
              <a:ln w="12700">
                <a:solidFill>
                  <a:schemeClr val="accent1">
                    <a:lumMod val="75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Rounded Rectangle 4"/>
              <p:cNvSpPr/>
              <p:nvPr/>
            </p:nvSpPr>
            <p:spPr>
              <a:xfrm>
                <a:off x="110651" y="669389"/>
                <a:ext cx="4734327" cy="40981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1400" dirty="0" smtClean="0"/>
                  <a:t>Update the </a:t>
                </a:r>
                <a:r>
                  <a:rPr lang="en-US" sz="1400" dirty="0" err="1" smtClean="0"/>
                  <a:t>netlist</a:t>
                </a:r>
                <a:endParaRPr lang="en-US" sz="1400" kern="1200" dirty="0">
                  <a:solidFill>
                    <a:schemeClr val="bg1"/>
                  </a:solidFill>
                </a:endParaRPr>
              </a:p>
            </p:txBody>
          </p:sp>
        </p:grpSp>
      </p:grpSp>
      <p:sp>
        <p:nvSpPr>
          <p:cNvPr id="36" name="Rounded Rectangle 4"/>
          <p:cNvSpPr/>
          <p:nvPr/>
        </p:nvSpPr>
        <p:spPr>
          <a:xfrm>
            <a:off x="5804477" y="3677639"/>
            <a:ext cx="3039816" cy="581145"/>
          </a:xfrm>
          <a:prstGeom prst="rect">
            <a:avLst/>
          </a:prstGeom>
          <a:solidFill>
            <a:schemeClr val="accent2"/>
          </a:solid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1400" dirty="0" smtClean="0"/>
              <a:t>Add </a:t>
            </a:r>
            <a:r>
              <a:rPr lang="en-US" sz="1400" dirty="0" smtClean="0"/>
              <a:t>to Reference </a:t>
            </a:r>
            <a:r>
              <a:rPr lang="en-US" sz="1400" dirty="0" smtClean="0"/>
              <a:t>Library </a:t>
            </a:r>
          </a:p>
          <a:p>
            <a:pPr algn="ctr" defTabSz="622300">
              <a:lnSpc>
                <a:spcPct val="90000"/>
              </a:lnSpc>
              <a:spcBef>
                <a:spcPct val="0"/>
              </a:spcBef>
              <a:spcAft>
                <a:spcPct val="35000"/>
              </a:spcAft>
            </a:pPr>
            <a:r>
              <a:rPr lang="en-US" sz="1400" kern="1200" dirty="0" smtClean="0">
                <a:solidFill>
                  <a:schemeClr val="bg1"/>
                </a:solidFill>
              </a:rPr>
              <a:t>(New scan cell library)</a:t>
            </a:r>
            <a:endParaRPr lang="en-US" sz="1400" kern="1200" dirty="0">
              <a:solidFill>
                <a:schemeClr val="bg1"/>
              </a:solidFill>
            </a:endParaRPr>
          </a:p>
        </p:txBody>
      </p:sp>
      <p:cxnSp>
        <p:nvCxnSpPr>
          <p:cNvPr id="39" name="Straight Arrow Connector 38"/>
          <p:cNvCxnSpPr/>
          <p:nvPr/>
        </p:nvCxnSpPr>
        <p:spPr>
          <a:xfrm flipH="1">
            <a:off x="5020960" y="3968212"/>
            <a:ext cx="77533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a:xfrm>
            <a:off x="6806255" y="5733499"/>
            <a:ext cx="2133600" cy="457200"/>
          </a:xfrm>
        </p:spPr>
        <p:txBody>
          <a:bodyPr/>
          <a:lstStyle/>
          <a:p>
            <a:fld id="{A37EB794-F999-42FA-987E-CC62C5B74AF3}" type="slidenum">
              <a:rPr lang="en-US" smtClean="0"/>
              <a:t>13</a:t>
            </a:fld>
            <a:endParaRPr lang="en-US"/>
          </a:p>
        </p:txBody>
      </p:sp>
      <p:sp>
        <p:nvSpPr>
          <p:cNvPr id="24" name="Title 1"/>
          <p:cNvSpPr>
            <a:spLocks noGrp="1"/>
          </p:cNvSpPr>
          <p:nvPr>
            <p:ph type="title"/>
          </p:nvPr>
        </p:nvSpPr>
        <p:spPr>
          <a:xfrm>
            <a:off x="457200" y="277814"/>
            <a:ext cx="8229600" cy="832530"/>
          </a:xfrm>
        </p:spPr>
        <p:txBody>
          <a:bodyPr/>
          <a:lstStyle/>
          <a:p>
            <a:r>
              <a:rPr lang="en-US" sz="2800" dirty="0" smtClean="0"/>
              <a:t>Top-down design with aging sensor embedded</a:t>
            </a:r>
            <a:endParaRPr lang="en-US" sz="2800" dirty="0"/>
          </a:p>
        </p:txBody>
      </p:sp>
    </p:spTree>
    <p:extLst>
      <p:ext uri="{BB962C8B-B14F-4D97-AF65-F5344CB8AC3E}">
        <p14:creationId xmlns:p14="http://schemas.microsoft.com/office/powerpoint/2010/main" val="374955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Johnson Counter</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14</a:t>
            </a:fld>
            <a:endParaRPr lang="en-US"/>
          </a:p>
        </p:txBody>
      </p:sp>
      <p:pic>
        <p:nvPicPr>
          <p:cNvPr id="2050" name="Picture 2" descr="http://www.expertsmind.com/CMSImages/563_Logic%20Diagram%20of%20Johnson%20count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068" y="994720"/>
            <a:ext cx="3081337" cy="111477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207097" y="2307713"/>
            <a:ext cx="5866444" cy="3766577"/>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grpSp>
        <p:nvGrpSpPr>
          <p:cNvPr id="15" name="Group 14"/>
          <p:cNvGrpSpPr/>
          <p:nvPr/>
        </p:nvGrpSpPr>
        <p:grpSpPr>
          <a:xfrm>
            <a:off x="279133" y="3306859"/>
            <a:ext cx="7864120" cy="2229548"/>
            <a:chOff x="279133" y="3306859"/>
            <a:chExt cx="7864120" cy="2229548"/>
          </a:xfrm>
        </p:grpSpPr>
        <p:sp>
          <p:nvSpPr>
            <p:cNvPr id="8" name="TextBox 7"/>
            <p:cNvSpPr txBox="1"/>
            <p:nvPr/>
          </p:nvSpPr>
          <p:spPr>
            <a:xfrm>
              <a:off x="4147901" y="3405970"/>
              <a:ext cx="3995352" cy="2031325"/>
            </a:xfrm>
            <a:prstGeom prst="rect">
              <a:avLst/>
            </a:prstGeom>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t>…</a:t>
              </a:r>
            </a:p>
            <a:p>
              <a:r>
                <a:rPr lang="en-US" sz="1400" dirty="0"/>
                <a:t>n=total # of SDFF;</a:t>
              </a:r>
            </a:p>
            <a:p>
              <a:r>
                <a:rPr lang="en-US" sz="1400" dirty="0"/>
                <a:t>t=user defined parameter; # application dependent </a:t>
              </a:r>
            </a:p>
            <a:p>
              <a:r>
                <a:rPr lang="en-US" sz="1400" dirty="0"/>
                <a:t>for(</a:t>
              </a:r>
              <a:r>
                <a:rPr lang="en-US" sz="1400" dirty="0" err="1"/>
                <a:t>i</a:t>
              </a:r>
              <a:r>
                <a:rPr lang="en-US" sz="1400" dirty="0"/>
                <a:t>=0;i&lt;=</a:t>
              </a:r>
              <a:r>
                <a:rPr lang="en-US" sz="1400" dirty="0" err="1"/>
                <a:t>n;i+t</a:t>
              </a:r>
              <a:r>
                <a:rPr lang="en-US" sz="1400" dirty="0"/>
                <a:t>)</a:t>
              </a:r>
            </a:p>
            <a:p>
              <a:r>
                <a:rPr lang="en-US" sz="1400" dirty="0"/>
                <a:t>  {Replace the SDFFARX1 with sensorSDFFX1;</a:t>
              </a:r>
            </a:p>
            <a:p>
              <a:r>
                <a:rPr lang="en-US" sz="1400" dirty="0"/>
                <a:t>    Add global control signals;</a:t>
              </a:r>
            </a:p>
            <a:p>
              <a:r>
                <a:rPr lang="en-US" sz="1400" dirty="0"/>
                <a:t>    D=</a:t>
              </a:r>
              <a:r>
                <a:rPr lang="en-US" sz="1400" dirty="0" err="1"/>
                <a:t>deg_in</a:t>
              </a:r>
              <a:r>
                <a:rPr lang="en-US" sz="1400" dirty="0"/>
                <a:t>;</a:t>
              </a:r>
            </a:p>
            <a:p>
              <a:r>
                <a:rPr lang="en-US" sz="1400" dirty="0"/>
                <a:t>   }</a:t>
              </a:r>
            </a:p>
            <a:p>
              <a:r>
                <a:rPr lang="en-US" sz="1400" dirty="0"/>
                <a:t>…</a:t>
              </a:r>
            </a:p>
          </p:txBody>
        </p:sp>
        <p:cxnSp>
          <p:nvCxnSpPr>
            <p:cNvPr id="9" name="Straight Arrow Connector 8"/>
            <p:cNvCxnSpPr/>
            <p:nvPr/>
          </p:nvCxnSpPr>
          <p:spPr>
            <a:xfrm>
              <a:off x="1097280" y="3306861"/>
              <a:ext cx="3050621" cy="9910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279133" y="3306859"/>
              <a:ext cx="818147" cy="22295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flipV="1">
              <a:off x="1323797" y="5419019"/>
              <a:ext cx="2824104" cy="11738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056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Johnson Counter</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15</a:t>
            </a:fld>
            <a:endParaRPr lang="en-US"/>
          </a:p>
        </p:txBody>
      </p:sp>
      <p:pic>
        <p:nvPicPr>
          <p:cNvPr id="11" name="Picture 10"/>
          <p:cNvPicPr>
            <a:picLocks noChangeAspect="1"/>
          </p:cNvPicPr>
          <p:nvPr/>
        </p:nvPicPr>
        <p:blipFill>
          <a:blip r:embed="rId2"/>
          <a:stretch>
            <a:fillRect/>
          </a:stretch>
        </p:blipFill>
        <p:spPr>
          <a:xfrm>
            <a:off x="380032" y="1511165"/>
            <a:ext cx="8383936" cy="4042612"/>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grpSp>
        <p:nvGrpSpPr>
          <p:cNvPr id="3" name="Group 2"/>
          <p:cNvGrpSpPr/>
          <p:nvPr/>
        </p:nvGrpSpPr>
        <p:grpSpPr>
          <a:xfrm>
            <a:off x="380032" y="1511165"/>
            <a:ext cx="8205703" cy="2959731"/>
            <a:chOff x="380032" y="1511165"/>
            <a:chExt cx="8205703" cy="2959731"/>
          </a:xfrm>
        </p:grpSpPr>
        <p:sp>
          <p:nvSpPr>
            <p:cNvPr id="12" name="Rectangle 11"/>
            <p:cNvSpPr/>
            <p:nvPr/>
          </p:nvSpPr>
          <p:spPr>
            <a:xfrm>
              <a:off x="3415277" y="1511165"/>
              <a:ext cx="1060470" cy="2471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80032" y="1976634"/>
              <a:ext cx="1885944" cy="16363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57200" y="2614964"/>
              <a:ext cx="8128535" cy="30149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57200" y="3388015"/>
              <a:ext cx="8128535" cy="31771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7200" y="4153184"/>
              <a:ext cx="8128535" cy="31771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7541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Johnson Counter</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16</a:t>
            </a:fld>
            <a:endParaRPr lang="en-US"/>
          </a:p>
        </p:txBody>
      </p:sp>
      <p:pic>
        <p:nvPicPr>
          <p:cNvPr id="13" name="Picture 12"/>
          <p:cNvPicPr>
            <a:picLocks noChangeAspect="1"/>
          </p:cNvPicPr>
          <p:nvPr/>
        </p:nvPicPr>
        <p:blipFill>
          <a:blip r:embed="rId2"/>
          <a:stretch>
            <a:fillRect/>
          </a:stretch>
        </p:blipFill>
        <p:spPr>
          <a:xfrm>
            <a:off x="232026" y="2125239"/>
            <a:ext cx="3724275" cy="1999086"/>
          </a:xfrm>
          <a:prstGeom prst="rect">
            <a:avLst/>
          </a:prstGeom>
        </p:spPr>
      </p:pic>
      <p:sp>
        <p:nvSpPr>
          <p:cNvPr id="5" name="TextBox 4"/>
          <p:cNvSpPr txBox="1"/>
          <p:nvPr/>
        </p:nvSpPr>
        <p:spPr>
          <a:xfrm>
            <a:off x="1838323" y="4124325"/>
            <a:ext cx="511679" cy="369332"/>
          </a:xfrm>
          <a:prstGeom prst="rect">
            <a:avLst/>
          </a:prstGeom>
          <a:noFill/>
        </p:spPr>
        <p:txBody>
          <a:bodyPr wrap="none" rtlCol="0">
            <a:spAutoFit/>
          </a:bodyPr>
          <a:lstStyle/>
          <a:p>
            <a:r>
              <a:rPr lang="en-US" dirty="0" smtClean="0"/>
              <a:t>t=2</a:t>
            </a:r>
            <a:endParaRPr lang="en-US" dirty="0"/>
          </a:p>
        </p:txBody>
      </p:sp>
      <p:pic>
        <p:nvPicPr>
          <p:cNvPr id="15" name="Picture 2" descr="Johnson Counter with all replaced by sens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0851" y="1215119"/>
            <a:ext cx="4140654" cy="407695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297360" y="5384235"/>
            <a:ext cx="511679" cy="369332"/>
          </a:xfrm>
          <a:prstGeom prst="rect">
            <a:avLst/>
          </a:prstGeom>
          <a:noFill/>
        </p:spPr>
        <p:txBody>
          <a:bodyPr wrap="none" rtlCol="0">
            <a:spAutoFit/>
          </a:bodyPr>
          <a:lstStyle/>
          <a:p>
            <a:r>
              <a:rPr lang="en-US" dirty="0" smtClean="0"/>
              <a:t>t=1</a:t>
            </a:r>
            <a:endParaRPr lang="en-US" dirty="0"/>
          </a:p>
        </p:txBody>
      </p:sp>
    </p:spTree>
    <p:extLst>
      <p:ext uri="{BB962C8B-B14F-4D97-AF65-F5344CB8AC3E}">
        <p14:creationId xmlns:p14="http://schemas.microsoft.com/office/powerpoint/2010/main" val="1094629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a:xfrm>
            <a:off x="457200" y="1265465"/>
            <a:ext cx="8229600" cy="4011386"/>
          </a:xfrm>
        </p:spPr>
        <p:txBody>
          <a:bodyPr/>
          <a:lstStyle/>
          <a:p>
            <a:r>
              <a:rPr lang="en-US" dirty="0" smtClean="0"/>
              <a:t>Verification</a:t>
            </a:r>
          </a:p>
          <a:p>
            <a:r>
              <a:rPr lang="en-US" dirty="0" smtClean="0"/>
              <a:t>Tradeoff between # of sensor vs. accuracy</a:t>
            </a:r>
          </a:p>
          <a:p>
            <a:r>
              <a:rPr lang="en-US" dirty="0" smtClean="0"/>
              <a:t>Placement of the sensor</a:t>
            </a:r>
          </a:p>
          <a:p>
            <a:r>
              <a:rPr lang="en-US" dirty="0" smtClean="0"/>
              <a:t>Both NBTI and PBTI</a:t>
            </a:r>
          </a:p>
          <a:p>
            <a:r>
              <a:rPr lang="en-US" dirty="0" smtClean="0"/>
              <a:t>Optimize area</a:t>
            </a:r>
            <a:endParaRPr lang="en-US" dirty="0"/>
          </a:p>
          <a:p>
            <a:r>
              <a:rPr lang="en-US" dirty="0" smtClean="0"/>
              <a:t>Trigger recovery</a:t>
            </a:r>
          </a:p>
          <a:p>
            <a:r>
              <a:rPr lang="en-US" dirty="0" smtClean="0"/>
              <a:t>Silicon Validation</a:t>
            </a:r>
            <a:r>
              <a:rPr lang="en-US" dirty="0"/>
              <a:t/>
            </a:r>
            <a:br>
              <a:rPr lang="en-US" dirty="0"/>
            </a:b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17</a:t>
            </a:fld>
            <a:endParaRPr lang="en-US"/>
          </a:p>
        </p:txBody>
      </p:sp>
    </p:spTree>
    <p:extLst>
      <p:ext uri="{BB962C8B-B14F-4D97-AF65-F5344CB8AC3E}">
        <p14:creationId xmlns:p14="http://schemas.microsoft.com/office/powerpoint/2010/main" val="45549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US" dirty="0"/>
          </a:p>
        </p:txBody>
      </p:sp>
      <p:sp>
        <p:nvSpPr>
          <p:cNvPr id="3" name="Content Placeholder 2"/>
          <p:cNvSpPr>
            <a:spLocks noGrp="1"/>
          </p:cNvSpPr>
          <p:nvPr>
            <p:ph idx="1"/>
          </p:nvPr>
        </p:nvSpPr>
        <p:spPr/>
        <p:txBody>
          <a:bodyPr/>
          <a:lstStyle/>
          <a:p>
            <a:r>
              <a:rPr lang="en-US" dirty="0" smtClean="0"/>
              <a:t>Q &amp; A</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18</a:t>
            </a:fld>
            <a:endParaRPr lang="en-US"/>
          </a:p>
        </p:txBody>
      </p:sp>
    </p:spTree>
    <p:extLst>
      <p:ext uri="{BB962C8B-B14F-4D97-AF65-F5344CB8AC3E}">
        <p14:creationId xmlns:p14="http://schemas.microsoft.com/office/powerpoint/2010/main" val="3778292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latin typeface="+mn-lt"/>
              </a:rPr>
              <a:t>Outline</a:t>
            </a:r>
            <a:endParaRPr lang="en-US" sz="4800" dirty="0">
              <a:latin typeface="+mn-lt"/>
            </a:endParaRPr>
          </a:p>
        </p:txBody>
      </p:sp>
      <p:sp>
        <p:nvSpPr>
          <p:cNvPr id="3" name="Content Placeholder 2"/>
          <p:cNvSpPr>
            <a:spLocks noGrp="1"/>
          </p:cNvSpPr>
          <p:nvPr>
            <p:ph idx="1"/>
          </p:nvPr>
        </p:nvSpPr>
        <p:spPr/>
        <p:txBody>
          <a:bodyPr/>
          <a:lstStyle/>
          <a:p>
            <a:r>
              <a:rPr lang="en-US" sz="4000" dirty="0" smtClean="0"/>
              <a:t>Motivation</a:t>
            </a:r>
          </a:p>
          <a:p>
            <a:r>
              <a:rPr lang="en-US" sz="4000" dirty="0"/>
              <a:t>Aging sensor cell</a:t>
            </a:r>
          </a:p>
          <a:p>
            <a:r>
              <a:rPr lang="en-US" sz="4000" dirty="0" smtClean="0"/>
              <a:t>Top-down design methodology</a:t>
            </a:r>
          </a:p>
          <a:p>
            <a:r>
              <a:rPr lang="en-US" sz="4000" dirty="0" smtClean="0"/>
              <a:t>Future work</a:t>
            </a:r>
          </a:p>
          <a:p>
            <a:endParaRPr lang="en-US" sz="4000" dirty="0"/>
          </a:p>
        </p:txBody>
      </p:sp>
      <p:sp>
        <p:nvSpPr>
          <p:cNvPr id="4" name="Slide Number Placeholder 3"/>
          <p:cNvSpPr>
            <a:spLocks noGrp="1"/>
          </p:cNvSpPr>
          <p:nvPr>
            <p:ph type="sldNum" sz="quarter" idx="12"/>
          </p:nvPr>
        </p:nvSpPr>
        <p:spPr/>
        <p:txBody>
          <a:bodyPr/>
          <a:lstStyle/>
          <a:p>
            <a:fld id="{A37EB794-F999-42FA-987E-CC62C5B74AF3}" type="slidenum">
              <a:rPr lang="en-US" smtClean="0"/>
              <a:t>2</a:t>
            </a:fld>
            <a:endParaRPr lang="en-US" dirty="0"/>
          </a:p>
        </p:txBody>
      </p:sp>
    </p:spTree>
    <p:extLst>
      <p:ext uri="{BB962C8B-B14F-4D97-AF65-F5344CB8AC3E}">
        <p14:creationId xmlns:p14="http://schemas.microsoft.com/office/powerpoint/2010/main" val="3102680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a:t>
            </a:r>
            <a:r>
              <a:rPr lang="en-US" dirty="0" err="1" smtClean="0"/>
              <a:t>Wearout</a:t>
            </a:r>
            <a:endParaRPr lang="en-US" dirty="0"/>
          </a:p>
        </p:txBody>
      </p:sp>
      <p:sp>
        <p:nvSpPr>
          <p:cNvPr id="3" name="Content Placeholder 2"/>
          <p:cNvSpPr>
            <a:spLocks noGrp="1"/>
          </p:cNvSpPr>
          <p:nvPr>
            <p:ph idx="1"/>
          </p:nvPr>
        </p:nvSpPr>
        <p:spPr/>
        <p:txBody>
          <a:bodyPr/>
          <a:lstStyle/>
          <a:p>
            <a:r>
              <a:rPr lang="en-US" sz="2400" dirty="0"/>
              <a:t>Reliability: time dependent degradation</a:t>
            </a:r>
            <a:endParaRPr lang="en-US" sz="2400" dirty="0" smtClean="0"/>
          </a:p>
          <a:p>
            <a:r>
              <a:rPr lang="en-US" sz="2400" dirty="0" smtClean="0"/>
              <a:t>Device level: parametric shift over time (</a:t>
            </a:r>
            <a:r>
              <a:rPr lang="en-US" sz="2400" dirty="0" err="1" smtClean="0"/>
              <a:t>e.g.Vth,u</a:t>
            </a:r>
            <a:r>
              <a:rPr lang="en-US" sz="2400" dirty="0" smtClean="0"/>
              <a:t>)</a:t>
            </a:r>
          </a:p>
          <a:p>
            <a:r>
              <a:rPr lang="en-US" sz="2400" dirty="0" smtClean="0"/>
              <a:t>Circuit and architecture level</a:t>
            </a:r>
          </a:p>
          <a:p>
            <a:r>
              <a:rPr lang="en-US" sz="2400" dirty="0" smtClean="0"/>
              <a:t>Irreversible and reversible(e.g. BTI)</a:t>
            </a:r>
          </a:p>
          <a:p>
            <a:endParaRPr lang="en-US" dirty="0"/>
          </a:p>
        </p:txBody>
      </p:sp>
      <p:pic>
        <p:nvPicPr>
          <p:cNvPr id="9" name="Picture 8"/>
          <p:cNvPicPr>
            <a:picLocks noChangeAspect="1"/>
          </p:cNvPicPr>
          <p:nvPr/>
        </p:nvPicPr>
        <p:blipFill>
          <a:blip r:embed="rId4"/>
          <a:stretch>
            <a:fillRect/>
          </a:stretch>
        </p:blipFill>
        <p:spPr>
          <a:xfrm>
            <a:off x="702645" y="3163957"/>
            <a:ext cx="4658627" cy="2486983"/>
          </a:xfrm>
          <a:prstGeom prst="rect">
            <a:avLst/>
          </a:prstGeom>
        </p:spPr>
      </p:pic>
      <p:pic>
        <p:nvPicPr>
          <p:cNvPr id="12" name="Picture 11"/>
          <p:cNvPicPr>
            <a:picLocks noChangeAspect="1"/>
          </p:cNvPicPr>
          <p:nvPr/>
        </p:nvPicPr>
        <p:blipFill>
          <a:blip r:embed="rId5"/>
          <a:stretch>
            <a:fillRect/>
          </a:stretch>
        </p:blipFill>
        <p:spPr>
          <a:xfrm>
            <a:off x="4901441" y="227905"/>
            <a:ext cx="3538164" cy="1082685"/>
          </a:xfrm>
          <a:prstGeom prst="rect">
            <a:avLst/>
          </a:prstGeom>
          <a:ln>
            <a:noFill/>
          </a:ln>
          <a:effectLst>
            <a:softEdge rad="112500"/>
          </a:effectLst>
        </p:spPr>
      </p:pic>
      <p:grpSp>
        <p:nvGrpSpPr>
          <p:cNvPr id="19" name="Group 18"/>
          <p:cNvGrpSpPr/>
          <p:nvPr/>
        </p:nvGrpSpPr>
        <p:grpSpPr>
          <a:xfrm>
            <a:off x="5560070" y="2371023"/>
            <a:ext cx="3468426" cy="2770694"/>
            <a:chOff x="6111379" y="2323220"/>
            <a:chExt cx="2815882" cy="2313554"/>
          </a:xfrm>
        </p:grpSpPr>
        <p:graphicFrame>
          <p:nvGraphicFramePr>
            <p:cNvPr id="17" name="Object 16"/>
            <p:cNvGraphicFramePr>
              <a:graphicFrameLocks noChangeAspect="1"/>
            </p:cNvGraphicFramePr>
            <p:nvPr>
              <p:extLst>
                <p:ext uri="{D42A27DB-BD31-4B8C-83A1-F6EECF244321}">
                  <p14:modId xmlns:p14="http://schemas.microsoft.com/office/powerpoint/2010/main" val="1953052187"/>
                </p:ext>
              </p:extLst>
            </p:nvPr>
          </p:nvGraphicFramePr>
          <p:xfrm>
            <a:off x="6111379" y="2323220"/>
            <a:ext cx="2444700" cy="2204330"/>
          </p:xfrm>
          <a:graphic>
            <a:graphicData uri="http://schemas.openxmlformats.org/presentationml/2006/ole">
              <mc:AlternateContent xmlns:mc="http://schemas.openxmlformats.org/markup-compatibility/2006">
                <mc:Choice xmlns:v="urn:schemas-microsoft-com:vml" Requires="v">
                  <p:oleObj spid="_x0000_s1354" name="Graph" r:id="rId6" imgW="3418200" imgH="3083400" progId="Origin50.Graph">
                    <p:embed/>
                  </p:oleObj>
                </mc:Choice>
                <mc:Fallback>
                  <p:oleObj name="Graph" r:id="rId6" imgW="3418200" imgH="3083400" progId="Origin50.Graph">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379" y="2323220"/>
                          <a:ext cx="2444700" cy="2204330"/>
                        </a:xfrm>
                        <a:prstGeom prst="rect">
                          <a:avLst/>
                        </a:prstGeom>
                        <a:noFill/>
                        <a:ln>
                          <a:noFill/>
                        </a:ln>
                      </p:spPr>
                    </p:pic>
                  </p:oleObj>
                </mc:Fallback>
              </mc:AlternateContent>
            </a:graphicData>
          </a:graphic>
        </p:graphicFrame>
        <p:sp>
          <p:nvSpPr>
            <p:cNvPr id="18" name="TextBox 17"/>
            <p:cNvSpPr txBox="1"/>
            <p:nvPr/>
          </p:nvSpPr>
          <p:spPr>
            <a:xfrm>
              <a:off x="6301685" y="4418327"/>
              <a:ext cx="2625576" cy="218447"/>
            </a:xfrm>
            <a:prstGeom prst="rect">
              <a:avLst/>
            </a:prstGeom>
            <a:noFill/>
          </p:spPr>
          <p:txBody>
            <a:bodyPr wrap="square" rtlCol="0">
              <a:spAutoFit/>
            </a:bodyPr>
            <a:lstStyle/>
            <a:p>
              <a:r>
                <a:rPr lang="en-US" sz="1100" dirty="0"/>
                <a:t>[</a:t>
              </a:r>
              <a:r>
                <a:rPr lang="en-US" sz="1100" dirty="0" smtClean="0"/>
                <a:t>M. </a:t>
              </a:r>
              <a:r>
                <a:rPr lang="en-US" sz="1100" dirty="0" err="1" smtClean="0"/>
                <a:t>Alam</a:t>
              </a:r>
              <a:r>
                <a:rPr lang="en-US" sz="1100" dirty="0"/>
                <a:t> </a:t>
              </a:r>
              <a:r>
                <a:rPr lang="en-US" sz="1100" dirty="0" smtClean="0"/>
                <a:t>et al. </a:t>
              </a:r>
              <a:r>
                <a:rPr lang="en-US" sz="1100" dirty="0"/>
                <a:t>Microelectronics </a:t>
              </a:r>
              <a:r>
                <a:rPr lang="en-US" sz="1100" dirty="0" smtClean="0"/>
                <a:t>Reliability ’07]</a:t>
              </a:r>
              <a:endParaRPr lang="en-US" sz="1100" dirty="0"/>
            </a:p>
          </p:txBody>
        </p:sp>
      </p:grpSp>
      <p:sp>
        <p:nvSpPr>
          <p:cNvPr id="4" name="Slide Number Placeholder 3"/>
          <p:cNvSpPr>
            <a:spLocks noGrp="1"/>
          </p:cNvSpPr>
          <p:nvPr>
            <p:ph type="sldNum" sz="quarter" idx="12"/>
          </p:nvPr>
        </p:nvSpPr>
        <p:spPr/>
        <p:txBody>
          <a:bodyPr/>
          <a:lstStyle/>
          <a:p>
            <a:fld id="{A37EB794-F999-42FA-987E-CC62C5B74AF3}" type="slidenum">
              <a:rPr lang="en-US" smtClean="0"/>
              <a:t>3</a:t>
            </a:fld>
            <a:endParaRPr lang="en-US"/>
          </a:p>
        </p:txBody>
      </p:sp>
    </p:spTree>
    <p:extLst>
      <p:ext uri="{BB962C8B-B14F-4D97-AF65-F5344CB8AC3E}">
        <p14:creationId xmlns:p14="http://schemas.microsoft.com/office/powerpoint/2010/main" val="78533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674687"/>
          </a:xfrm>
        </p:spPr>
        <p:txBody>
          <a:bodyPr/>
          <a:lstStyle/>
          <a:p>
            <a:r>
              <a:rPr lang="en-US" sz="4000" dirty="0" smtClean="0"/>
              <a:t>Bias Temperature Instability(BTI)</a:t>
            </a:r>
            <a:endParaRPr lang="en-US" sz="4000" dirty="0"/>
          </a:p>
        </p:txBody>
      </p:sp>
      <p:sp>
        <p:nvSpPr>
          <p:cNvPr id="3" name="Content Placeholder 2"/>
          <p:cNvSpPr>
            <a:spLocks noGrp="1"/>
          </p:cNvSpPr>
          <p:nvPr>
            <p:ph idx="1"/>
          </p:nvPr>
        </p:nvSpPr>
        <p:spPr>
          <a:xfrm>
            <a:off x="380198" y="1224814"/>
            <a:ext cx="8229600" cy="4530725"/>
          </a:xfrm>
        </p:spPr>
        <p:txBody>
          <a:bodyPr/>
          <a:lstStyle/>
          <a:p>
            <a:r>
              <a:rPr lang="en-US" dirty="0" smtClean="0"/>
              <a:t>Trapping/</a:t>
            </a:r>
            <a:r>
              <a:rPr lang="en-US" dirty="0" err="1" smtClean="0"/>
              <a:t>Detrapping</a:t>
            </a:r>
            <a:r>
              <a:rPr lang="en-US" dirty="0" smtClean="0"/>
              <a:t> </a:t>
            </a:r>
            <a:r>
              <a:rPr lang="en-US" sz="2400" dirty="0" smtClean="0"/>
              <a:t>[J. </a:t>
            </a:r>
            <a:r>
              <a:rPr lang="en-US" sz="2400" dirty="0" err="1" smtClean="0"/>
              <a:t>Velamala</a:t>
            </a:r>
            <a:r>
              <a:rPr lang="en-US" sz="2400" dirty="0" smtClean="0"/>
              <a:t> et al. DAC’12]</a:t>
            </a:r>
          </a:p>
          <a:p>
            <a:r>
              <a:rPr lang="en-US" dirty="0" smtClean="0"/>
              <a:t>Get worse and worse</a:t>
            </a:r>
          </a:p>
          <a:p>
            <a:r>
              <a:rPr lang="en-US" dirty="0" smtClean="0"/>
              <a:t>Both NBTI and PBTI</a:t>
            </a:r>
          </a:p>
          <a:p>
            <a:r>
              <a:rPr lang="en-US" dirty="0" smtClean="0"/>
              <a:t>Stress and Recovery</a:t>
            </a:r>
            <a:endParaRPr lang="en-US" dirty="0"/>
          </a:p>
        </p:txBody>
      </p:sp>
      <p:sp>
        <p:nvSpPr>
          <p:cNvPr id="7" name="Slide Number Placeholder 6"/>
          <p:cNvSpPr>
            <a:spLocks noGrp="1"/>
          </p:cNvSpPr>
          <p:nvPr>
            <p:ph type="sldNum" sz="quarter" idx="12"/>
          </p:nvPr>
        </p:nvSpPr>
        <p:spPr/>
        <p:txBody>
          <a:bodyPr/>
          <a:lstStyle/>
          <a:p>
            <a:fld id="{A37EB794-F999-42FA-987E-CC62C5B74AF3}" type="slidenum">
              <a:rPr lang="en-US" smtClean="0"/>
              <a:t>4</a:t>
            </a:fld>
            <a:endParaRPr lang="en-US"/>
          </a:p>
        </p:txBody>
      </p:sp>
      <p:grpSp>
        <p:nvGrpSpPr>
          <p:cNvPr id="4" name="Group 3"/>
          <p:cNvGrpSpPr/>
          <p:nvPr/>
        </p:nvGrpSpPr>
        <p:grpSpPr>
          <a:xfrm>
            <a:off x="5039882" y="1966361"/>
            <a:ext cx="3646918" cy="2372723"/>
            <a:chOff x="1263932" y="3989371"/>
            <a:chExt cx="2615307" cy="1806807"/>
          </a:xfrm>
        </p:grpSpPr>
        <p:pic>
          <p:nvPicPr>
            <p:cNvPr id="5" name="Picture 4"/>
            <p:cNvPicPr>
              <a:picLocks noChangeAspect="1"/>
            </p:cNvPicPr>
            <p:nvPr/>
          </p:nvPicPr>
          <p:blipFill>
            <a:blip r:embed="rId3"/>
            <a:stretch>
              <a:fillRect/>
            </a:stretch>
          </p:blipFill>
          <p:spPr>
            <a:xfrm>
              <a:off x="1263932" y="3989371"/>
              <a:ext cx="2615307" cy="1503998"/>
            </a:xfrm>
            <a:prstGeom prst="rect">
              <a:avLst/>
            </a:prstGeom>
          </p:spPr>
        </p:pic>
        <p:sp>
          <p:nvSpPr>
            <p:cNvPr id="6" name="TextBox 5"/>
            <p:cNvSpPr txBox="1"/>
            <p:nvPr/>
          </p:nvSpPr>
          <p:spPr>
            <a:xfrm>
              <a:off x="1563893" y="5501173"/>
              <a:ext cx="2315346" cy="295005"/>
            </a:xfrm>
            <a:prstGeom prst="rect">
              <a:avLst/>
            </a:prstGeom>
            <a:noFill/>
          </p:spPr>
          <p:txBody>
            <a:bodyPr wrap="square" rtlCol="0">
              <a:spAutoFit/>
            </a:bodyPr>
            <a:lstStyle/>
            <a:p>
              <a:r>
                <a:rPr lang="en-US" sz="1600" dirty="0" smtClean="0"/>
                <a:t>[M. Lee et al. ASP-DAC ’11]</a:t>
              </a:r>
              <a:endParaRPr lang="en-US" sz="1600" dirty="0"/>
            </a:p>
          </p:txBody>
        </p:sp>
      </p:grpSp>
      <p:sp>
        <p:nvSpPr>
          <p:cNvPr id="8" name="Rectangle 7"/>
          <p:cNvSpPr/>
          <p:nvPr/>
        </p:nvSpPr>
        <p:spPr>
          <a:xfrm>
            <a:off x="5694601" y="2829904"/>
            <a:ext cx="1520792" cy="336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4"/>
          <a:stretch>
            <a:fillRect/>
          </a:stretch>
        </p:blipFill>
        <p:spPr>
          <a:xfrm>
            <a:off x="380198" y="3928153"/>
            <a:ext cx="5327583" cy="2054278"/>
          </a:xfrm>
          <a:prstGeom prst="rect">
            <a:avLst/>
          </a:prstGeom>
        </p:spPr>
      </p:pic>
    </p:spTree>
    <p:extLst>
      <p:ext uri="{BB962C8B-B14F-4D97-AF65-F5344CB8AC3E}">
        <p14:creationId xmlns:p14="http://schemas.microsoft.com/office/powerpoint/2010/main" val="401008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Aging Sensor?</a:t>
            </a:r>
            <a:endParaRPr lang="en-US" dirty="0"/>
          </a:p>
        </p:txBody>
      </p:sp>
      <p:sp>
        <p:nvSpPr>
          <p:cNvPr id="3" name="Content Placeholder 2"/>
          <p:cNvSpPr>
            <a:spLocks noGrp="1"/>
          </p:cNvSpPr>
          <p:nvPr>
            <p:ph idx="1"/>
          </p:nvPr>
        </p:nvSpPr>
        <p:spPr/>
        <p:txBody>
          <a:bodyPr/>
          <a:lstStyle/>
          <a:p>
            <a:r>
              <a:rPr lang="en-US" sz="3200" dirty="0" smtClean="0"/>
              <a:t>Track and monitor aging</a:t>
            </a:r>
          </a:p>
          <a:p>
            <a:r>
              <a:rPr lang="en-US" sz="3200" dirty="0" smtClean="0"/>
              <a:t>Adaptive circuit tuning (e.g. DVFS)</a:t>
            </a:r>
          </a:p>
          <a:p>
            <a:r>
              <a:rPr lang="en-US" sz="2800" dirty="0" smtClean="0">
                <a:solidFill>
                  <a:srgbClr val="FF0000"/>
                </a:solidFill>
              </a:rPr>
              <a:t>“Check engine light” for recovery techniques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5</a:t>
            </a:fld>
            <a:endParaRPr lang="en-US" dirty="0"/>
          </a:p>
        </p:txBody>
      </p:sp>
      <p:grpSp>
        <p:nvGrpSpPr>
          <p:cNvPr id="6" name="Group 5"/>
          <p:cNvGrpSpPr/>
          <p:nvPr/>
        </p:nvGrpSpPr>
        <p:grpSpPr>
          <a:xfrm>
            <a:off x="1556526" y="3354678"/>
            <a:ext cx="5339974" cy="1385326"/>
            <a:chOff x="1585402" y="3393179"/>
            <a:chExt cx="5339974" cy="1385326"/>
          </a:xfrm>
        </p:grpSpPr>
        <p:pic>
          <p:nvPicPr>
            <p:cNvPr id="2050" name="Picture 2" descr="http://promaxautoservice.com/wp-content/uploads/2013/02/largecheckenginelight.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402" y="3533806"/>
              <a:ext cx="2115988" cy="1244699"/>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a:off x="4066674" y="3925149"/>
              <a:ext cx="1068404" cy="4620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http://ww1.prweb.com/prfiles/2013/01/11/10475520/muscle-arm-jp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1033" y="3393179"/>
              <a:ext cx="1464343" cy="132561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5177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Work</a:t>
            </a:r>
            <a:endParaRPr lang="en-US" dirty="0"/>
          </a:p>
        </p:txBody>
      </p:sp>
      <p:sp>
        <p:nvSpPr>
          <p:cNvPr id="3" name="Content Placeholder 2"/>
          <p:cNvSpPr>
            <a:spLocks noGrp="1"/>
          </p:cNvSpPr>
          <p:nvPr>
            <p:ph idx="1"/>
          </p:nvPr>
        </p:nvSpPr>
        <p:spPr/>
        <p:txBody>
          <a:bodyPr/>
          <a:lstStyle/>
          <a:p>
            <a:r>
              <a:rPr lang="en-US" dirty="0" smtClean="0"/>
              <a:t>Ring </a:t>
            </a:r>
            <a:r>
              <a:rPr lang="en-US" smtClean="0"/>
              <a:t>Oscillator based </a:t>
            </a:r>
            <a:r>
              <a:rPr lang="en-US" dirty="0" smtClean="0"/>
              <a:t>“Silicon Odometer”</a:t>
            </a:r>
          </a:p>
          <a:p>
            <a:pPr marL="0" indent="0">
              <a:buNone/>
            </a:pPr>
            <a:r>
              <a:rPr lang="en-US" dirty="0" smtClean="0"/>
              <a:t>   [T. Kim et al. </a:t>
            </a:r>
            <a:r>
              <a:rPr lang="en-US" dirty="0"/>
              <a:t>VLSI </a:t>
            </a:r>
            <a:r>
              <a:rPr lang="en-US" dirty="0" smtClean="0"/>
              <a:t>’07, JSSC ’08]</a:t>
            </a:r>
          </a:p>
          <a:p>
            <a:pPr marL="0" indent="0">
              <a:buNone/>
            </a:pPr>
            <a:r>
              <a:rPr lang="en-US" dirty="0" smtClean="0"/>
              <a:t>  - Area overhead, complex, process variation</a:t>
            </a:r>
          </a:p>
          <a:p>
            <a:r>
              <a:rPr lang="en-US" dirty="0" smtClean="0">
                <a:solidFill>
                  <a:srgbClr val="FF0000"/>
                </a:solidFill>
              </a:rPr>
              <a:t>Metastable element based</a:t>
            </a:r>
          </a:p>
          <a:p>
            <a:pPr marL="0" indent="0">
              <a:buNone/>
            </a:pPr>
            <a:r>
              <a:rPr lang="en-US" sz="2400" dirty="0" smtClean="0"/>
              <a:t>   [A. </a:t>
            </a:r>
            <a:r>
              <a:rPr lang="en-US" sz="2400" dirty="0" err="1" smtClean="0"/>
              <a:t>Cabe</a:t>
            </a:r>
            <a:r>
              <a:rPr lang="en-US" sz="2400" dirty="0" smtClean="0"/>
              <a:t> et al. ISQED ’09][S. </a:t>
            </a:r>
            <a:r>
              <a:rPr lang="en-US" sz="2400" dirty="0" err="1" smtClean="0"/>
              <a:t>Wooters</a:t>
            </a:r>
            <a:r>
              <a:rPr lang="en-US" sz="2400" dirty="0" smtClean="0"/>
              <a:t>, et al. TVLSI ’12]</a:t>
            </a:r>
          </a:p>
          <a:p>
            <a:pPr marL="0" indent="0">
              <a:buNone/>
            </a:pPr>
            <a:r>
              <a:rPr lang="en-US" dirty="0" smtClean="0"/>
              <a:t>  - Small and embedded</a:t>
            </a:r>
          </a:p>
          <a:p>
            <a:pPr marL="0" indent="0">
              <a:buNone/>
            </a:pPr>
            <a:r>
              <a:rPr lang="en-US" dirty="0"/>
              <a:t> </a:t>
            </a:r>
            <a:r>
              <a:rPr lang="en-US" dirty="0" smtClean="0"/>
              <a:t> - Good time resolution</a:t>
            </a:r>
          </a:p>
          <a:p>
            <a:pPr marL="0" indent="0">
              <a:buNone/>
            </a:pPr>
            <a:r>
              <a:rPr lang="en-US" dirty="0"/>
              <a:t> </a:t>
            </a:r>
            <a:r>
              <a:rPr lang="en-US" dirty="0" smtClean="0"/>
              <a:t> - Distributed</a:t>
            </a:r>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lstStyle/>
          <a:p>
            <a:fld id="{A37EB794-F999-42FA-987E-CC62C5B74AF3}" type="slidenum">
              <a:rPr lang="en-US" smtClean="0"/>
              <a:t>6</a:t>
            </a:fld>
            <a:endParaRPr lang="en-US"/>
          </a:p>
        </p:txBody>
      </p:sp>
    </p:spTree>
    <p:extLst>
      <p:ext uri="{BB962C8B-B14F-4D97-AF65-F5344CB8AC3E}">
        <p14:creationId xmlns:p14="http://schemas.microsoft.com/office/powerpoint/2010/main" val="384840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Sensor Cell</a:t>
            </a:r>
            <a:endParaRPr lang="en-US" sz="3600"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7</a:t>
            </a:fld>
            <a:endParaRPr lang="en-US"/>
          </a:p>
        </p:txBody>
      </p:sp>
      <p:pic>
        <p:nvPicPr>
          <p:cNvPr id="5" name="Picture 2" descr="NBTI sensor ce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48" y="2612182"/>
            <a:ext cx="5339015" cy="2656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1458485" y="998975"/>
            <a:ext cx="4426067" cy="1450013"/>
          </a:xfrm>
          <a:prstGeom prst="rect">
            <a:avLst/>
          </a:prstGeom>
        </p:spPr>
      </p:pic>
      <p:pic>
        <p:nvPicPr>
          <p:cNvPr id="7" name="Picture 6"/>
          <p:cNvPicPr>
            <a:picLocks noChangeAspect="1"/>
          </p:cNvPicPr>
          <p:nvPr/>
        </p:nvPicPr>
        <p:blipFill>
          <a:blip r:embed="rId5"/>
          <a:stretch>
            <a:fillRect/>
          </a:stretch>
        </p:blipFill>
        <p:spPr>
          <a:xfrm>
            <a:off x="5339015" y="2740882"/>
            <a:ext cx="3699337" cy="2338924"/>
          </a:xfrm>
          <a:prstGeom prst="rect">
            <a:avLst/>
          </a:prstGeom>
        </p:spPr>
      </p:pic>
      <p:sp>
        <p:nvSpPr>
          <p:cNvPr id="8" name="TextBox 7"/>
          <p:cNvSpPr txBox="1"/>
          <p:nvPr/>
        </p:nvSpPr>
        <p:spPr>
          <a:xfrm>
            <a:off x="779646" y="6337443"/>
            <a:ext cx="3882473" cy="369332"/>
          </a:xfrm>
          <a:prstGeom prst="rect">
            <a:avLst/>
          </a:prstGeom>
          <a:noFill/>
        </p:spPr>
        <p:txBody>
          <a:bodyPr wrap="none" rtlCol="0">
            <a:spAutoFit/>
          </a:bodyPr>
          <a:lstStyle/>
          <a:p>
            <a:r>
              <a:rPr lang="en-US" dirty="0" smtClean="0"/>
              <a:t>Source: S</a:t>
            </a:r>
            <a:r>
              <a:rPr lang="en-US" dirty="0"/>
              <a:t>. </a:t>
            </a:r>
            <a:r>
              <a:rPr lang="en-US" dirty="0" err="1"/>
              <a:t>Wooters</a:t>
            </a:r>
            <a:r>
              <a:rPr lang="en-US" dirty="0"/>
              <a:t>, et al. TVLSI </a:t>
            </a:r>
            <a:r>
              <a:rPr lang="en-US" dirty="0" smtClean="0"/>
              <a:t>’12</a:t>
            </a:r>
            <a:endParaRPr lang="en-US" dirty="0"/>
          </a:p>
        </p:txBody>
      </p:sp>
      <p:grpSp>
        <p:nvGrpSpPr>
          <p:cNvPr id="15" name="Group 14"/>
          <p:cNvGrpSpPr/>
          <p:nvPr/>
        </p:nvGrpSpPr>
        <p:grpSpPr>
          <a:xfrm>
            <a:off x="6321139" y="707720"/>
            <a:ext cx="2044149" cy="1842122"/>
            <a:chOff x="6321139" y="707720"/>
            <a:chExt cx="2044149" cy="1842122"/>
          </a:xfrm>
        </p:grpSpPr>
        <p:sp>
          <p:nvSpPr>
            <p:cNvPr id="9" name="TextBox 8"/>
            <p:cNvSpPr txBox="1"/>
            <p:nvPr/>
          </p:nvSpPr>
          <p:spPr>
            <a:xfrm>
              <a:off x="6443137" y="707720"/>
              <a:ext cx="1685077" cy="369332"/>
            </a:xfrm>
            <a:prstGeom prst="rect">
              <a:avLst/>
            </a:prstGeom>
            <a:solidFill>
              <a:schemeClr val="accent3">
                <a:lumMod val="95000"/>
              </a:schemeClr>
            </a:solidFill>
            <a:ln w="3175">
              <a:solidFill>
                <a:schemeClr val="tx1"/>
              </a:solidFill>
            </a:ln>
          </p:spPr>
          <p:txBody>
            <a:bodyPr wrap="none" rtlCol="0">
              <a:spAutoFit/>
            </a:bodyPr>
            <a:lstStyle/>
            <a:p>
              <a:r>
                <a:rPr lang="en-US" dirty="0" smtClean="0"/>
                <a:t>Set the margin</a:t>
              </a:r>
              <a:endParaRPr lang="en-US" dirty="0"/>
            </a:p>
          </p:txBody>
        </p:sp>
        <p:cxnSp>
          <p:nvCxnSpPr>
            <p:cNvPr id="11" name="Straight Arrow Connector 10"/>
            <p:cNvCxnSpPr>
              <a:stCxn id="9" idx="2"/>
            </p:cNvCxnSpPr>
            <p:nvPr/>
          </p:nvCxnSpPr>
          <p:spPr>
            <a:xfrm>
              <a:off x="7285676" y="1077052"/>
              <a:ext cx="10474" cy="32518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321139" y="1430156"/>
              <a:ext cx="2044149" cy="369332"/>
            </a:xfrm>
            <a:prstGeom prst="rect">
              <a:avLst/>
            </a:prstGeom>
            <a:solidFill>
              <a:schemeClr val="accent3">
                <a:lumMod val="95000"/>
              </a:schemeClr>
            </a:solidFill>
            <a:ln w="3175">
              <a:solidFill>
                <a:schemeClr val="tx1"/>
              </a:solidFill>
            </a:ln>
          </p:spPr>
          <p:txBody>
            <a:bodyPr wrap="none" rtlCol="0">
              <a:spAutoFit/>
            </a:bodyPr>
            <a:lstStyle/>
            <a:p>
              <a:r>
                <a:rPr lang="en-US" dirty="0" smtClean="0"/>
                <a:t>Design the sensor</a:t>
              </a:r>
              <a:endParaRPr lang="en-US" dirty="0"/>
            </a:p>
          </p:txBody>
        </p:sp>
        <p:sp>
          <p:nvSpPr>
            <p:cNvPr id="13" name="TextBox 12"/>
            <p:cNvSpPr txBox="1"/>
            <p:nvPr/>
          </p:nvSpPr>
          <p:spPr>
            <a:xfrm>
              <a:off x="6352286" y="2180510"/>
              <a:ext cx="1980029" cy="369332"/>
            </a:xfrm>
            <a:prstGeom prst="rect">
              <a:avLst/>
            </a:prstGeom>
            <a:solidFill>
              <a:schemeClr val="accent3">
                <a:lumMod val="95000"/>
              </a:schemeClr>
            </a:solidFill>
            <a:ln w="3175">
              <a:solidFill>
                <a:schemeClr val="tx1"/>
              </a:solidFill>
            </a:ln>
          </p:spPr>
          <p:txBody>
            <a:bodyPr wrap="none" rtlCol="0">
              <a:spAutoFit/>
            </a:bodyPr>
            <a:lstStyle/>
            <a:p>
              <a:r>
                <a:rPr lang="en-US" dirty="0" smtClean="0"/>
                <a:t>Check the engine</a:t>
              </a:r>
              <a:endParaRPr lang="en-US" dirty="0"/>
            </a:p>
          </p:txBody>
        </p:sp>
        <p:cxnSp>
          <p:nvCxnSpPr>
            <p:cNvPr id="14" name="Straight Arrow Connector 13"/>
            <p:cNvCxnSpPr/>
            <p:nvPr/>
          </p:nvCxnSpPr>
          <p:spPr>
            <a:xfrm>
              <a:off x="7331827" y="1827406"/>
              <a:ext cx="10474" cy="32518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632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Top-Down Design?</a:t>
            </a:r>
            <a:endParaRPr lang="en-US" dirty="0"/>
          </a:p>
        </p:txBody>
      </p:sp>
      <p:sp>
        <p:nvSpPr>
          <p:cNvPr id="3" name="Content Placeholder 2"/>
          <p:cNvSpPr>
            <a:spLocks noGrp="1"/>
          </p:cNvSpPr>
          <p:nvPr>
            <p:ph idx="1"/>
          </p:nvPr>
        </p:nvSpPr>
        <p:spPr>
          <a:xfrm>
            <a:off x="457200" y="1611974"/>
            <a:ext cx="8229600" cy="3912928"/>
          </a:xfrm>
        </p:spPr>
        <p:txBody>
          <a:bodyPr/>
          <a:lstStyle/>
          <a:p>
            <a:r>
              <a:rPr lang="en-US" dirty="0" smtClean="0"/>
              <a:t>Top-down design for sensor itself</a:t>
            </a:r>
          </a:p>
          <a:p>
            <a:pPr marL="0" indent="0">
              <a:buNone/>
            </a:pPr>
            <a:r>
              <a:rPr lang="en-US" dirty="0" smtClean="0"/>
              <a:t>   - Reduce </a:t>
            </a:r>
            <a:r>
              <a:rPr lang="en-US" dirty="0"/>
              <a:t>design time</a:t>
            </a:r>
          </a:p>
          <a:p>
            <a:pPr marL="0" indent="0">
              <a:buNone/>
            </a:pPr>
            <a:r>
              <a:rPr lang="en-US" dirty="0" smtClean="0"/>
              <a:t>   - Reduce impact of process variations</a:t>
            </a:r>
          </a:p>
          <a:p>
            <a:pPr marL="0" indent="0">
              <a:buNone/>
            </a:pPr>
            <a:r>
              <a:rPr lang="en-US" dirty="0"/>
              <a:t> </a:t>
            </a:r>
            <a:r>
              <a:rPr lang="en-US" dirty="0" smtClean="0"/>
              <a:t>  - </a:t>
            </a:r>
            <a:r>
              <a:rPr lang="en-US" dirty="0" err="1" smtClean="0"/>
              <a:t>Designware</a:t>
            </a:r>
            <a:r>
              <a:rPr lang="en-US" dirty="0" smtClean="0"/>
              <a:t> cell</a:t>
            </a:r>
          </a:p>
          <a:p>
            <a:r>
              <a:rPr lang="en-US" dirty="0" smtClean="0"/>
              <a:t>Top-down design with sensor embedded</a:t>
            </a:r>
          </a:p>
          <a:p>
            <a:pPr marL="0" indent="0">
              <a:buNone/>
            </a:pPr>
            <a:r>
              <a:rPr lang="en-US" dirty="0"/>
              <a:t>   - Different behavior </a:t>
            </a:r>
            <a:r>
              <a:rPr lang="en-US" dirty="0" smtClean="0"/>
              <a:t>of each block</a:t>
            </a:r>
          </a:p>
          <a:p>
            <a:pPr marL="0" indent="0">
              <a:buNone/>
            </a:pPr>
            <a:r>
              <a:rPr lang="en-US" dirty="0" smtClean="0"/>
              <a:t>   - Different Thermal Behavior</a:t>
            </a:r>
          </a:p>
          <a:p>
            <a:pPr marL="0" indent="0">
              <a:buNone/>
            </a:pPr>
            <a:r>
              <a:rPr lang="en-US" dirty="0" smtClean="0"/>
              <a:t>   - Distributed with Smaller area overhead</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8</a:t>
            </a:fld>
            <a:endParaRPr lang="en-US"/>
          </a:p>
        </p:txBody>
      </p:sp>
    </p:spTree>
    <p:extLst>
      <p:ext uri="{BB962C8B-B14F-4D97-AF65-F5344CB8AC3E}">
        <p14:creationId xmlns:p14="http://schemas.microsoft.com/office/powerpoint/2010/main" val="315964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Cell</a:t>
            </a:r>
            <a:endParaRPr lang="en-US" dirty="0"/>
          </a:p>
        </p:txBody>
      </p:sp>
      <p:sp>
        <p:nvSpPr>
          <p:cNvPr id="3" name="Content Placeholder 2"/>
          <p:cNvSpPr>
            <a:spLocks noGrp="1"/>
          </p:cNvSpPr>
          <p:nvPr>
            <p:ph idx="1"/>
          </p:nvPr>
        </p:nvSpPr>
        <p:spPr>
          <a:xfrm>
            <a:off x="457200" y="1032967"/>
            <a:ext cx="8229600" cy="4530725"/>
          </a:xfrm>
        </p:spPr>
        <p:txBody>
          <a:bodyPr/>
          <a:lstStyle/>
          <a:p>
            <a:r>
              <a:rPr lang="en-US" dirty="0" smtClean="0"/>
              <a:t>Instantiate the library cell</a:t>
            </a:r>
            <a:endParaRPr lang="en-US" dirty="0"/>
          </a:p>
        </p:txBody>
      </p:sp>
      <p:sp>
        <p:nvSpPr>
          <p:cNvPr id="4" name="Slide Number Placeholder 3"/>
          <p:cNvSpPr>
            <a:spLocks noGrp="1"/>
          </p:cNvSpPr>
          <p:nvPr>
            <p:ph type="sldNum" sz="quarter" idx="12"/>
          </p:nvPr>
        </p:nvSpPr>
        <p:spPr/>
        <p:txBody>
          <a:bodyPr/>
          <a:lstStyle/>
          <a:p>
            <a:fld id="{A37EB794-F999-42FA-987E-CC62C5B74AF3}" type="slidenum">
              <a:rPr lang="en-US" smtClean="0"/>
              <a:t>9</a:t>
            </a:fld>
            <a:endParaRPr lang="en-US"/>
          </a:p>
        </p:txBody>
      </p:sp>
      <p:pic>
        <p:nvPicPr>
          <p:cNvPr id="2050" name="Picture 2" descr="NBTI sensor cell D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29" y="1600650"/>
            <a:ext cx="3497928" cy="251959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ayout singlece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6498" y="1600650"/>
            <a:ext cx="5261623" cy="251959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AM view.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6498" y="4183098"/>
            <a:ext cx="5261623" cy="24102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stretch>
            <a:fillRect/>
          </a:stretch>
        </p:blipFill>
        <p:spPr>
          <a:xfrm>
            <a:off x="353859" y="4687923"/>
            <a:ext cx="3225534" cy="1183068"/>
          </a:xfrm>
          <a:prstGeom prst="rect">
            <a:avLst/>
          </a:prstGeom>
        </p:spPr>
      </p:pic>
    </p:spTree>
    <p:extLst>
      <p:ext uri="{BB962C8B-B14F-4D97-AF65-F5344CB8AC3E}">
        <p14:creationId xmlns:p14="http://schemas.microsoft.com/office/powerpoint/2010/main" val="2262033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hplp">
  <a:themeElements>
    <a:clrScheme name="Custom 2">
      <a:dk1>
        <a:srgbClr val="000000"/>
      </a:dk1>
      <a:lt1>
        <a:srgbClr val="FFFFFF"/>
      </a:lt1>
      <a:dk2>
        <a:srgbClr val="002060"/>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Office Them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Office Them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Office Them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Office Them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Office Them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Office Them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Office Them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hplp" id="{C4F69547-05BB-4211-A8B6-E3DF53533812}" vid="{22A5096A-B9CD-41BC-AF65-FC03FDB3C64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hplp</Template>
  <TotalTime>10579</TotalTime>
  <Words>1196</Words>
  <Application>Microsoft Office PowerPoint</Application>
  <PresentationFormat>On-screen Show (4:3)</PresentationFormat>
  <Paragraphs>167</Paragraphs>
  <Slides>18</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vt:lpstr>
      <vt:lpstr>Calibri</vt:lpstr>
      <vt:lpstr>Garamond</vt:lpstr>
      <vt:lpstr>Wingdings</vt:lpstr>
      <vt:lpstr>hplp</vt:lpstr>
      <vt:lpstr>Graph</vt:lpstr>
      <vt:lpstr>A Top-down Design Methodology with Embedded Aging Sensors for Robust System Design</vt:lpstr>
      <vt:lpstr>Outline</vt:lpstr>
      <vt:lpstr>Aging/Wearout</vt:lpstr>
      <vt:lpstr>Bias Temperature Instability(BTI)</vt:lpstr>
      <vt:lpstr>Why Aging Sensor?</vt:lpstr>
      <vt:lpstr>Related Work</vt:lpstr>
      <vt:lpstr>Sensor Cell</vt:lpstr>
      <vt:lpstr>Why Top-Down Design?</vt:lpstr>
      <vt:lpstr>Sensor Cell</vt:lpstr>
      <vt:lpstr>Scan chain cell – Read Output</vt:lpstr>
      <vt:lpstr>Scan chain cell</vt:lpstr>
      <vt:lpstr>New ScanCell Flow</vt:lpstr>
      <vt:lpstr>Top-down design with aging sensor embedded</vt:lpstr>
      <vt:lpstr>Case Study: Johnson Counter</vt:lpstr>
      <vt:lpstr>Case Study: Johnson Counter</vt:lpstr>
      <vt:lpstr>Case Study: Johnson Counter</vt:lpstr>
      <vt:lpstr>Future work</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Xinfei Guo</dc:creator>
  <cp:lastModifiedBy>Xinfei Guo</cp:lastModifiedBy>
  <cp:revision>406</cp:revision>
  <dcterms:created xsi:type="dcterms:W3CDTF">2014-04-20T18:24:21Z</dcterms:created>
  <dcterms:modified xsi:type="dcterms:W3CDTF">2014-05-09T02:40:00Z</dcterms:modified>
</cp:coreProperties>
</file>